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Antonio" panose="020B0604020202020204" charset="0"/>
      <p:regular r:id="rId20"/>
    </p:embeddedFont>
    <p:embeddedFont>
      <p:font typeface="Poppins" panose="00000500000000000000" pitchFamily="2" charset="0"/>
      <p:regular r:id="rId21"/>
    </p:embeddedFont>
    <p:embeddedFont>
      <p:font typeface="Poppins Bold" panose="00000800000000000000" charset="0"/>
      <p:regular r:id="rId22"/>
    </p:embeddedFont>
    <p:embeddedFont>
      <p:font typeface="Poppins Medium" panose="00000600000000000000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3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10.png"/><Relationship Id="rId4" Type="http://schemas.openxmlformats.org/officeDocument/2006/relationships/image" Target="../media/image29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3914" b="13914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86998" y="8900216"/>
            <a:ext cx="2910623" cy="939175"/>
            <a:chOff x="0" y="0"/>
            <a:chExt cx="984581" cy="3176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4581" cy="317696"/>
            </a:xfrm>
            <a:custGeom>
              <a:avLst/>
              <a:gdLst/>
              <a:ahLst/>
              <a:cxnLst/>
              <a:rect l="l" t="t" r="r" b="b"/>
              <a:pathLst>
                <a:path w="984581" h="317696">
                  <a:moveTo>
                    <a:pt x="0" y="0"/>
                  </a:moveTo>
                  <a:lnTo>
                    <a:pt x="984581" y="0"/>
                  </a:lnTo>
                  <a:lnTo>
                    <a:pt x="984581" y="317696"/>
                  </a:lnTo>
                  <a:lnTo>
                    <a:pt x="0" y="317696"/>
                  </a:lnTo>
                  <a:close/>
                </a:path>
              </a:pathLst>
            </a:custGeom>
            <a:solidFill>
              <a:srgbClr val="E9A4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t="35937" b="35937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0263360" y="5143500"/>
            <a:ext cx="3821668" cy="1021524"/>
            <a:chOff x="0" y="0"/>
            <a:chExt cx="1981666" cy="5296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81666" cy="529695"/>
            </a:xfrm>
            <a:custGeom>
              <a:avLst/>
              <a:gdLst/>
              <a:ahLst/>
              <a:cxnLst/>
              <a:rect l="l" t="t" r="r" b="b"/>
              <a:pathLst>
                <a:path w="1981666" h="529695">
                  <a:moveTo>
                    <a:pt x="0" y="0"/>
                  </a:moveTo>
                  <a:lnTo>
                    <a:pt x="1981666" y="0"/>
                  </a:lnTo>
                  <a:lnTo>
                    <a:pt x="1981666" y="529695"/>
                  </a:lnTo>
                  <a:lnTo>
                    <a:pt x="0" y="529695"/>
                  </a:lnTo>
                  <a:close/>
                </a:path>
              </a:pathLst>
            </a:custGeom>
            <a:solidFill>
              <a:srgbClr val="E9A444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593743" y="4408391"/>
            <a:ext cx="7694257" cy="1470217"/>
            <a:chOff x="0" y="0"/>
            <a:chExt cx="2602749" cy="497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02748" cy="497333"/>
            </a:xfrm>
            <a:custGeom>
              <a:avLst/>
              <a:gdLst/>
              <a:ahLst/>
              <a:cxnLst/>
              <a:rect l="l" t="t" r="r" b="b"/>
              <a:pathLst>
                <a:path w="2602748" h="497333">
                  <a:moveTo>
                    <a:pt x="0" y="0"/>
                  </a:moveTo>
                  <a:lnTo>
                    <a:pt x="2602748" y="0"/>
                  </a:lnTo>
                  <a:lnTo>
                    <a:pt x="2602748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846463" y="4651704"/>
            <a:ext cx="3026640" cy="3026640"/>
          </a:xfrm>
          <a:custGeom>
            <a:avLst/>
            <a:gdLst/>
            <a:ahLst/>
            <a:cxnLst/>
            <a:rect l="l" t="t" r="r" b="b"/>
            <a:pathLst>
              <a:path w="3026640" h="3026640">
                <a:moveTo>
                  <a:pt x="0" y="0"/>
                </a:moveTo>
                <a:lnTo>
                  <a:pt x="3026640" y="0"/>
                </a:lnTo>
                <a:lnTo>
                  <a:pt x="3026640" y="3026640"/>
                </a:lnTo>
                <a:lnTo>
                  <a:pt x="0" y="3026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886998" y="6980733"/>
            <a:ext cx="13198030" cy="1599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59"/>
              </a:lnSpc>
            </a:pPr>
            <a:r>
              <a:rPr lang="en-US" sz="9399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Library &amp; Knowledge Service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937368"/>
            <a:ext cx="3151969" cy="750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Welcome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6998" y="6296971"/>
            <a:ext cx="13700398" cy="6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Mersey and West Lancashire Teaching Hospitals NHS Trust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769838" cy="10287000"/>
            <a:chOff x="0" y="0"/>
            <a:chExt cx="635978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816" r="26816"/>
            <a:stretch>
              <a:fillRect/>
            </a:stretch>
          </p:blipFill>
          <p:spPr>
            <a:xfrm>
              <a:off x="0" y="0"/>
              <a:ext cx="6359785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60162" y="326106"/>
            <a:ext cx="18448162" cy="1339029"/>
            <a:chOff x="0" y="0"/>
            <a:chExt cx="10363484" cy="752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3484" cy="752216"/>
            </a:xfrm>
            <a:custGeom>
              <a:avLst/>
              <a:gdLst/>
              <a:ahLst/>
              <a:cxnLst/>
              <a:rect l="l" t="t" r="r" b="b"/>
              <a:pathLst>
                <a:path w="10363484" h="752216">
                  <a:moveTo>
                    <a:pt x="0" y="0"/>
                  </a:moveTo>
                  <a:lnTo>
                    <a:pt x="10363484" y="0"/>
                  </a:lnTo>
                  <a:lnTo>
                    <a:pt x="10363484" y="752216"/>
                  </a:lnTo>
                  <a:lnTo>
                    <a:pt x="0" y="752216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815646"/>
            <a:ext cx="5556380" cy="885308"/>
            <a:chOff x="0" y="0"/>
            <a:chExt cx="3121366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1366" cy="497333"/>
            </a:xfrm>
            <a:custGeom>
              <a:avLst/>
              <a:gdLst/>
              <a:ahLst/>
              <a:cxnLst/>
              <a:rect l="l" t="t" r="r" b="b"/>
              <a:pathLst>
                <a:path w="3121366" h="497333">
                  <a:moveTo>
                    <a:pt x="0" y="0"/>
                  </a:moveTo>
                  <a:lnTo>
                    <a:pt x="3121366" y="0"/>
                  </a:lnTo>
                  <a:lnTo>
                    <a:pt x="3121366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82670" y="8231746"/>
            <a:ext cx="2419635" cy="1549593"/>
            <a:chOff x="0" y="0"/>
            <a:chExt cx="1359260" cy="8705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9260" cy="870503"/>
            </a:xfrm>
            <a:custGeom>
              <a:avLst/>
              <a:gdLst/>
              <a:ahLst/>
              <a:cxnLst/>
              <a:rect l="l" t="t" r="r" b="b"/>
              <a:pathLst>
                <a:path w="1359260" h="870503">
                  <a:moveTo>
                    <a:pt x="0" y="0"/>
                  </a:moveTo>
                  <a:lnTo>
                    <a:pt x="1359260" y="0"/>
                  </a:lnTo>
                  <a:lnTo>
                    <a:pt x="1359260" y="870503"/>
                  </a:lnTo>
                  <a:lnTo>
                    <a:pt x="0" y="87050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968814" y="6300832"/>
            <a:ext cx="3400122" cy="3400122"/>
          </a:xfrm>
          <a:custGeom>
            <a:avLst/>
            <a:gdLst/>
            <a:ahLst/>
            <a:cxnLst/>
            <a:rect l="l" t="t" r="r" b="b"/>
            <a:pathLst>
              <a:path w="3400122" h="3400122">
                <a:moveTo>
                  <a:pt x="0" y="0"/>
                </a:moveTo>
                <a:lnTo>
                  <a:pt x="3400122" y="0"/>
                </a:lnTo>
                <a:lnTo>
                  <a:pt x="3400122" y="3400122"/>
                </a:lnTo>
                <a:lnTo>
                  <a:pt x="0" y="3400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-5880756" flipH="1">
            <a:off x="12683275" y="6181626"/>
            <a:ext cx="1339939" cy="479028"/>
          </a:xfrm>
          <a:custGeom>
            <a:avLst/>
            <a:gdLst/>
            <a:ahLst/>
            <a:cxnLst/>
            <a:rect l="l" t="t" r="r" b="b"/>
            <a:pathLst>
              <a:path w="1339939" h="479028">
                <a:moveTo>
                  <a:pt x="1339940" y="0"/>
                </a:moveTo>
                <a:lnTo>
                  <a:pt x="0" y="0"/>
                </a:lnTo>
                <a:lnTo>
                  <a:pt x="0" y="479029"/>
                </a:lnTo>
                <a:lnTo>
                  <a:pt x="1339940" y="479029"/>
                </a:lnTo>
                <a:lnTo>
                  <a:pt x="133994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331509" y="6662823"/>
            <a:ext cx="2675437" cy="2675437"/>
          </a:xfrm>
          <a:custGeom>
            <a:avLst/>
            <a:gdLst/>
            <a:ahLst/>
            <a:cxnLst/>
            <a:rect l="l" t="t" r="r" b="b"/>
            <a:pathLst>
              <a:path w="2675437" h="2675437">
                <a:moveTo>
                  <a:pt x="0" y="0"/>
                </a:moveTo>
                <a:lnTo>
                  <a:pt x="2675436" y="0"/>
                </a:lnTo>
                <a:lnTo>
                  <a:pt x="2675436" y="2675436"/>
                </a:lnTo>
                <a:lnTo>
                  <a:pt x="0" y="26754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90489" y="8391044"/>
            <a:ext cx="1894430" cy="1894430"/>
          </a:xfrm>
          <a:custGeom>
            <a:avLst/>
            <a:gdLst/>
            <a:ahLst/>
            <a:cxnLst/>
            <a:rect l="l" t="t" r="r" b="b"/>
            <a:pathLst>
              <a:path w="1894430" h="1894430">
                <a:moveTo>
                  <a:pt x="0" y="0"/>
                </a:moveTo>
                <a:lnTo>
                  <a:pt x="1894430" y="0"/>
                </a:lnTo>
                <a:lnTo>
                  <a:pt x="1894430" y="1894431"/>
                </a:lnTo>
                <a:lnTo>
                  <a:pt x="0" y="18944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7173542" y="352590"/>
            <a:ext cx="1063637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THE KNOWLEDGE &amp; LIBRARY HUB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21630" y="2178015"/>
            <a:ext cx="12388286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This is a </a:t>
            </a:r>
            <a:r>
              <a:rPr lang="en-US" sz="3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single national  gateway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all staff and learners in the NHS in England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21630" y="7013181"/>
            <a:ext cx="6641704" cy="121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access the </a:t>
            </a:r>
            <a:r>
              <a:rPr lang="en-US" sz="33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Hub 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click on the link on the Library webpages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21630" y="5657850"/>
            <a:ext cx="9661041" cy="625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It’s a great place to begin!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21630" y="3898899"/>
            <a:ext cx="12388286" cy="1244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brings together </a:t>
            </a:r>
            <a:r>
              <a:rPr lang="en-US" sz="3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ebooks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journal articles</a:t>
            </a:r>
            <a:r>
              <a:rPr lang="en-US" sz="3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much more into a </a:t>
            </a:r>
            <a:r>
              <a:rPr lang="en-US" sz="3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single search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375418" y="5172159"/>
            <a:ext cx="2743489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 </a:t>
            </a: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 </a:t>
            </a: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QR code for access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70588" y="0"/>
            <a:ext cx="1917412" cy="10287000"/>
            <a:chOff x="0" y="0"/>
            <a:chExt cx="2556549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40680" r="40680"/>
            <a:stretch>
              <a:fillRect/>
            </a:stretch>
          </p:blipFill>
          <p:spPr>
            <a:xfrm>
              <a:off x="0" y="0"/>
              <a:ext cx="2556549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60162" y="326106"/>
            <a:ext cx="18448162" cy="1291837"/>
            <a:chOff x="0" y="0"/>
            <a:chExt cx="10363484" cy="7257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3484" cy="725705"/>
            </a:xfrm>
            <a:custGeom>
              <a:avLst/>
              <a:gdLst/>
              <a:ahLst/>
              <a:cxnLst/>
              <a:rect l="l" t="t" r="r" b="b"/>
              <a:pathLst>
                <a:path w="10363484" h="725705">
                  <a:moveTo>
                    <a:pt x="0" y="0"/>
                  </a:moveTo>
                  <a:lnTo>
                    <a:pt x="10363484" y="0"/>
                  </a:lnTo>
                  <a:lnTo>
                    <a:pt x="10363484" y="725705"/>
                  </a:lnTo>
                  <a:lnTo>
                    <a:pt x="0" y="725705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76932" y="4415200"/>
            <a:ext cx="16847520" cy="3537246"/>
            <a:chOff x="0" y="0"/>
            <a:chExt cx="9464304" cy="19870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64304" cy="1987092"/>
            </a:xfrm>
            <a:custGeom>
              <a:avLst/>
              <a:gdLst/>
              <a:ahLst/>
              <a:cxnLst/>
              <a:rect l="l" t="t" r="r" b="b"/>
              <a:pathLst>
                <a:path w="9464304" h="1987092">
                  <a:moveTo>
                    <a:pt x="0" y="0"/>
                  </a:moveTo>
                  <a:lnTo>
                    <a:pt x="9464304" y="0"/>
                  </a:lnTo>
                  <a:lnTo>
                    <a:pt x="9464304" y="1987092"/>
                  </a:lnTo>
                  <a:lnTo>
                    <a:pt x="0" y="1987092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39362" y="3748052"/>
            <a:ext cx="6502157" cy="5017996"/>
            <a:chOff x="0" y="0"/>
            <a:chExt cx="3320291" cy="25624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20291" cy="2562412"/>
            </a:xfrm>
            <a:custGeom>
              <a:avLst/>
              <a:gdLst/>
              <a:ahLst/>
              <a:cxnLst/>
              <a:rect l="l" t="t" r="r" b="b"/>
              <a:pathLst>
                <a:path w="3320291" h="2562412">
                  <a:moveTo>
                    <a:pt x="0" y="0"/>
                  </a:moveTo>
                  <a:lnTo>
                    <a:pt x="3320291" y="0"/>
                  </a:lnTo>
                  <a:lnTo>
                    <a:pt x="3320291" y="2562412"/>
                  </a:lnTo>
                  <a:lnTo>
                    <a:pt x="0" y="256241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30527" y="3748052"/>
            <a:ext cx="6502157" cy="5017996"/>
            <a:chOff x="0" y="0"/>
            <a:chExt cx="3320291" cy="25624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20291" cy="2562412"/>
            </a:xfrm>
            <a:custGeom>
              <a:avLst/>
              <a:gdLst/>
              <a:ahLst/>
              <a:cxnLst/>
              <a:rect l="l" t="t" r="r" b="b"/>
              <a:pathLst>
                <a:path w="3320291" h="2562412">
                  <a:moveTo>
                    <a:pt x="0" y="0"/>
                  </a:moveTo>
                  <a:lnTo>
                    <a:pt x="3320291" y="0"/>
                  </a:lnTo>
                  <a:lnTo>
                    <a:pt x="3320291" y="2562412"/>
                  </a:lnTo>
                  <a:lnTo>
                    <a:pt x="0" y="256241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84550" y="7952446"/>
            <a:ext cx="2091954" cy="2091954"/>
          </a:xfrm>
          <a:custGeom>
            <a:avLst/>
            <a:gdLst/>
            <a:ahLst/>
            <a:cxnLst/>
            <a:rect l="l" t="t" r="r" b="b"/>
            <a:pathLst>
              <a:path w="2091954" h="2091954">
                <a:moveTo>
                  <a:pt x="0" y="0"/>
                </a:moveTo>
                <a:lnTo>
                  <a:pt x="2091954" y="0"/>
                </a:lnTo>
                <a:lnTo>
                  <a:pt x="2091954" y="2091955"/>
                </a:lnTo>
                <a:lnTo>
                  <a:pt x="0" y="20919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54422" y="293651"/>
            <a:ext cx="13882761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DATABASES AND OTHER ONLINE RESOURCES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4422" y="1901471"/>
            <a:ext cx="15239641" cy="13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Library provides access to a host of key </a:t>
            </a: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healthcare databases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 resources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from a variety of providers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24679" y="3884001"/>
            <a:ext cx="7169384" cy="330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UpToDate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Clinical Key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BMJ Best Practice</a:t>
            </a:r>
          </a:p>
          <a:p>
            <a:pPr marL="798828" lvl="1" indent="-399414" algn="l">
              <a:lnSpc>
                <a:spcPts val="517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Royal Marsden Procedures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76226" y="9144000"/>
            <a:ext cx="9996032" cy="717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Access from the Library webpages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03112" y="3985601"/>
            <a:ext cx="5293484" cy="401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Medline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CINAHL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Embase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Cochrane Library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HMIC</a:t>
            </a:r>
          </a:p>
          <a:p>
            <a:pPr marL="820417" lvl="1" indent="-410209" algn="l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BNF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81956" y="7847671"/>
            <a:ext cx="5016970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many more!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32462" y="0"/>
            <a:ext cx="450526" cy="2872219"/>
            <a:chOff x="0" y="0"/>
            <a:chExt cx="152400" cy="9715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971590"/>
            </a:xfrm>
            <a:custGeom>
              <a:avLst/>
              <a:gdLst/>
              <a:ahLst/>
              <a:cxnLst/>
              <a:rect l="l" t="t" r="r" b="b"/>
              <a:pathLst>
                <a:path w="152400" h="971590">
                  <a:moveTo>
                    <a:pt x="0" y="0"/>
                  </a:moveTo>
                  <a:lnTo>
                    <a:pt x="152400" y="0"/>
                  </a:lnTo>
                  <a:lnTo>
                    <a:pt x="152400" y="971590"/>
                  </a:lnTo>
                  <a:lnTo>
                    <a:pt x="0" y="97159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1353499" cy="10287000"/>
            <a:chOff x="0" y="0"/>
            <a:chExt cx="15137998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696" b="4696"/>
            <a:stretch>
              <a:fillRect/>
            </a:stretch>
          </p:blipFill>
          <p:spPr>
            <a:xfrm>
              <a:off x="0" y="0"/>
              <a:ext cx="15137998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4427375" y="7518476"/>
            <a:ext cx="13860625" cy="1592245"/>
            <a:chOff x="0" y="0"/>
            <a:chExt cx="7786378" cy="8944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86378" cy="894463"/>
            </a:xfrm>
            <a:custGeom>
              <a:avLst/>
              <a:gdLst/>
              <a:ahLst/>
              <a:cxnLst/>
              <a:rect l="l" t="t" r="r" b="b"/>
              <a:pathLst>
                <a:path w="7786378" h="894463">
                  <a:moveTo>
                    <a:pt x="0" y="0"/>
                  </a:moveTo>
                  <a:lnTo>
                    <a:pt x="7786378" y="0"/>
                  </a:lnTo>
                  <a:lnTo>
                    <a:pt x="7786378" y="894463"/>
                  </a:lnTo>
                  <a:lnTo>
                    <a:pt x="0" y="89446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4741126" y="6968385"/>
            <a:ext cx="2692427" cy="2692427"/>
          </a:xfrm>
          <a:custGeom>
            <a:avLst/>
            <a:gdLst/>
            <a:ahLst/>
            <a:cxnLst/>
            <a:rect l="l" t="t" r="r" b="b"/>
            <a:pathLst>
              <a:path w="2692427" h="2692427">
                <a:moveTo>
                  <a:pt x="0" y="0"/>
                </a:moveTo>
                <a:lnTo>
                  <a:pt x="2692427" y="0"/>
                </a:lnTo>
                <a:lnTo>
                  <a:pt x="2692427" y="2692427"/>
                </a:lnTo>
                <a:lnTo>
                  <a:pt x="0" y="26924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7132209" y="7465980"/>
            <a:ext cx="10656728" cy="149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229"/>
              </a:lnSpc>
            </a:pPr>
            <a:r>
              <a:rPr lang="en-US" sz="8735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How We Can Support You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697862" cy="10287000"/>
            <a:chOff x="0" y="0"/>
            <a:chExt cx="893048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445" r="17445"/>
            <a:stretch>
              <a:fillRect/>
            </a:stretch>
          </p:blipFill>
          <p:spPr>
            <a:xfrm>
              <a:off x="0" y="0"/>
              <a:ext cx="8930483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60162" y="326106"/>
            <a:ext cx="18448162" cy="1291837"/>
            <a:chOff x="0" y="0"/>
            <a:chExt cx="10363484" cy="7257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3484" cy="725705"/>
            </a:xfrm>
            <a:custGeom>
              <a:avLst/>
              <a:gdLst/>
              <a:ahLst/>
              <a:cxnLst/>
              <a:rect l="l" t="t" r="r" b="b"/>
              <a:pathLst>
                <a:path w="10363484" h="725705">
                  <a:moveTo>
                    <a:pt x="0" y="0"/>
                  </a:moveTo>
                  <a:lnTo>
                    <a:pt x="10363484" y="0"/>
                  </a:lnTo>
                  <a:lnTo>
                    <a:pt x="10363484" y="725705"/>
                  </a:lnTo>
                  <a:lnTo>
                    <a:pt x="0" y="725705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815646"/>
            <a:ext cx="5556380" cy="885308"/>
            <a:chOff x="0" y="0"/>
            <a:chExt cx="3121366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1366" cy="497333"/>
            </a:xfrm>
            <a:custGeom>
              <a:avLst/>
              <a:gdLst/>
              <a:ahLst/>
              <a:cxnLst/>
              <a:rect l="l" t="t" r="r" b="b"/>
              <a:pathLst>
                <a:path w="3121366" h="497333">
                  <a:moveTo>
                    <a:pt x="0" y="0"/>
                  </a:moveTo>
                  <a:lnTo>
                    <a:pt x="3121366" y="0"/>
                  </a:lnTo>
                  <a:lnTo>
                    <a:pt x="3121366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1766" y="2102076"/>
            <a:ext cx="4042834" cy="5731948"/>
            <a:chOff x="0" y="0"/>
            <a:chExt cx="2271112" cy="3219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71112" cy="3219993"/>
            </a:xfrm>
            <a:custGeom>
              <a:avLst/>
              <a:gdLst/>
              <a:ahLst/>
              <a:cxnLst/>
              <a:rect l="l" t="t" r="r" b="b"/>
              <a:pathLst>
                <a:path w="2271112" h="3219993">
                  <a:moveTo>
                    <a:pt x="0" y="0"/>
                  </a:moveTo>
                  <a:lnTo>
                    <a:pt x="2271112" y="0"/>
                  </a:lnTo>
                  <a:lnTo>
                    <a:pt x="2271112" y="3219993"/>
                  </a:lnTo>
                  <a:lnTo>
                    <a:pt x="0" y="321999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611549" y="8680794"/>
            <a:ext cx="2676451" cy="1155011"/>
            <a:chOff x="0" y="0"/>
            <a:chExt cx="1503529" cy="6488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3529" cy="648842"/>
            </a:xfrm>
            <a:custGeom>
              <a:avLst/>
              <a:gdLst/>
              <a:ahLst/>
              <a:cxnLst/>
              <a:rect l="l" t="t" r="r" b="b"/>
              <a:pathLst>
                <a:path w="1503529" h="648842">
                  <a:moveTo>
                    <a:pt x="0" y="0"/>
                  </a:moveTo>
                  <a:lnTo>
                    <a:pt x="1503529" y="0"/>
                  </a:lnTo>
                  <a:lnTo>
                    <a:pt x="1503529" y="648842"/>
                  </a:lnTo>
                  <a:lnTo>
                    <a:pt x="0" y="648842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282448" y="8208088"/>
            <a:ext cx="1894430" cy="1894430"/>
          </a:xfrm>
          <a:custGeom>
            <a:avLst/>
            <a:gdLst/>
            <a:ahLst/>
            <a:cxnLst/>
            <a:rect l="l" t="t" r="r" b="b"/>
            <a:pathLst>
              <a:path w="1894430" h="1894430">
                <a:moveTo>
                  <a:pt x="0" y="0"/>
                </a:moveTo>
                <a:lnTo>
                  <a:pt x="1894431" y="0"/>
                </a:lnTo>
                <a:lnTo>
                  <a:pt x="1894431" y="1894431"/>
                </a:lnTo>
                <a:lnTo>
                  <a:pt x="0" y="1894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446005" y="3341948"/>
            <a:ext cx="9813295" cy="2435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will search the available literature and compile a </a:t>
            </a:r>
            <a:r>
              <a:rPr lang="en-US" sz="4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bibliography of sources</a:t>
            </a:r>
            <a:r>
              <a:rPr lang="en-US" sz="4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you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4651" y="2501921"/>
            <a:ext cx="3446774" cy="46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</a:pPr>
            <a:r>
              <a:rPr lang="en-US" sz="4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can conduct literature searches for you on</a:t>
            </a:r>
            <a:r>
              <a:rPr lang="en-US" sz="43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43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any subject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2850" y="285240"/>
            <a:ext cx="1688671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LITERATURE SEARCHING SERVICE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46005" y="2119967"/>
            <a:ext cx="9813295" cy="86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 us save you time and effort!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4578" y="6804345"/>
            <a:ext cx="5204039" cy="21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Simply complete a </a:t>
            </a:r>
            <a:r>
              <a:rPr lang="en-US" sz="30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request form online </a:t>
            </a:r>
            <a:r>
              <a:rPr lang="en-US" sz="30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 contact your Library to discuss your requirements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968814" y="6300832"/>
            <a:ext cx="3290486" cy="3290486"/>
          </a:xfrm>
          <a:custGeom>
            <a:avLst/>
            <a:gdLst/>
            <a:ahLst/>
            <a:cxnLst/>
            <a:rect l="l" t="t" r="r" b="b"/>
            <a:pathLst>
              <a:path w="3290486" h="3290486">
                <a:moveTo>
                  <a:pt x="0" y="0"/>
                </a:moveTo>
                <a:lnTo>
                  <a:pt x="3290486" y="0"/>
                </a:lnTo>
                <a:lnTo>
                  <a:pt x="3290486" y="3290486"/>
                </a:lnTo>
                <a:lnTo>
                  <a:pt x="0" y="329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7455" y="6481981"/>
            <a:ext cx="2928188" cy="2928188"/>
          </a:xfrm>
          <a:prstGeom prst="rect">
            <a:avLst/>
          </a:prstGeom>
        </p:spPr>
      </p:pic>
      <p:sp>
        <p:nvSpPr>
          <p:cNvPr id="20" name="Freeform 20"/>
          <p:cNvSpPr/>
          <p:nvPr/>
        </p:nvSpPr>
        <p:spPr>
          <a:xfrm rot="-10223943" flipH="1">
            <a:off x="12118647" y="9248391"/>
            <a:ext cx="1339939" cy="479028"/>
          </a:xfrm>
          <a:custGeom>
            <a:avLst/>
            <a:gdLst/>
            <a:ahLst/>
            <a:cxnLst/>
            <a:rect l="l" t="t" r="r" b="b"/>
            <a:pathLst>
              <a:path w="1339939" h="479028">
                <a:moveTo>
                  <a:pt x="1339940" y="0"/>
                </a:moveTo>
                <a:lnTo>
                  <a:pt x="0" y="0"/>
                </a:lnTo>
                <a:lnTo>
                  <a:pt x="0" y="479029"/>
                </a:lnTo>
                <a:lnTo>
                  <a:pt x="1339940" y="479029"/>
                </a:lnTo>
                <a:lnTo>
                  <a:pt x="13399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31679" y="0"/>
            <a:ext cx="5056321" cy="10287000"/>
            <a:chOff x="0" y="0"/>
            <a:chExt cx="674176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5423" r="25423"/>
            <a:stretch>
              <a:fillRect/>
            </a:stretch>
          </p:blipFill>
          <p:spPr>
            <a:xfrm>
              <a:off x="0" y="0"/>
              <a:ext cx="674176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559016" y="8963858"/>
            <a:ext cx="4633184" cy="1000708"/>
            <a:chOff x="0" y="0"/>
            <a:chExt cx="2602749" cy="5621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02748" cy="562160"/>
            </a:xfrm>
            <a:custGeom>
              <a:avLst/>
              <a:gdLst/>
              <a:ahLst/>
              <a:cxnLst/>
              <a:rect l="l" t="t" r="r" b="b"/>
              <a:pathLst>
                <a:path w="2602748" h="562160">
                  <a:moveTo>
                    <a:pt x="0" y="0"/>
                  </a:moveTo>
                  <a:lnTo>
                    <a:pt x="2602748" y="0"/>
                  </a:lnTo>
                  <a:lnTo>
                    <a:pt x="2602748" y="562160"/>
                  </a:lnTo>
                  <a:lnTo>
                    <a:pt x="0" y="56216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60162" y="326106"/>
            <a:ext cx="18448162" cy="1186693"/>
            <a:chOff x="0" y="0"/>
            <a:chExt cx="10363484" cy="666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3484" cy="666640"/>
            </a:xfrm>
            <a:custGeom>
              <a:avLst/>
              <a:gdLst/>
              <a:ahLst/>
              <a:cxnLst/>
              <a:rect l="l" t="t" r="r" b="b"/>
              <a:pathLst>
                <a:path w="10363484" h="666640">
                  <a:moveTo>
                    <a:pt x="0" y="0"/>
                  </a:moveTo>
                  <a:lnTo>
                    <a:pt x="10363484" y="0"/>
                  </a:lnTo>
                  <a:lnTo>
                    <a:pt x="10363484" y="666640"/>
                  </a:lnTo>
                  <a:lnTo>
                    <a:pt x="0" y="66664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83701" y="3888089"/>
            <a:ext cx="1747978" cy="1842226"/>
            <a:chOff x="0" y="0"/>
            <a:chExt cx="981948" cy="10348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1948" cy="1034893"/>
            </a:xfrm>
            <a:custGeom>
              <a:avLst/>
              <a:gdLst/>
              <a:ahLst/>
              <a:cxnLst/>
              <a:rect l="l" t="t" r="r" b="b"/>
              <a:pathLst>
                <a:path w="981948" h="1034893">
                  <a:moveTo>
                    <a:pt x="0" y="0"/>
                  </a:moveTo>
                  <a:lnTo>
                    <a:pt x="981948" y="0"/>
                  </a:lnTo>
                  <a:lnTo>
                    <a:pt x="981948" y="1034893"/>
                  </a:lnTo>
                  <a:lnTo>
                    <a:pt x="0" y="103489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60162" y="7804165"/>
            <a:ext cx="1851021" cy="554187"/>
            <a:chOff x="0" y="0"/>
            <a:chExt cx="1039834" cy="31132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9834" cy="311322"/>
            </a:xfrm>
            <a:custGeom>
              <a:avLst/>
              <a:gdLst/>
              <a:ahLst/>
              <a:cxnLst/>
              <a:rect l="l" t="t" r="r" b="b"/>
              <a:pathLst>
                <a:path w="1039834" h="311322">
                  <a:moveTo>
                    <a:pt x="0" y="0"/>
                  </a:moveTo>
                  <a:lnTo>
                    <a:pt x="1039834" y="0"/>
                  </a:lnTo>
                  <a:lnTo>
                    <a:pt x="1039834" y="311322"/>
                  </a:lnTo>
                  <a:lnTo>
                    <a:pt x="0" y="311322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4346172"/>
            <a:ext cx="13010553" cy="3564992"/>
            <a:chOff x="0" y="0"/>
            <a:chExt cx="7308840" cy="200267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08839" cy="2002678"/>
            </a:xfrm>
            <a:custGeom>
              <a:avLst/>
              <a:gdLst/>
              <a:ahLst/>
              <a:cxnLst/>
              <a:rect l="l" t="t" r="r" b="b"/>
              <a:pathLst>
                <a:path w="7308839" h="2002678">
                  <a:moveTo>
                    <a:pt x="0" y="0"/>
                  </a:moveTo>
                  <a:lnTo>
                    <a:pt x="7308839" y="0"/>
                  </a:lnTo>
                  <a:lnTo>
                    <a:pt x="7308839" y="2002678"/>
                  </a:lnTo>
                  <a:lnTo>
                    <a:pt x="0" y="2002678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875608" y="4749788"/>
            <a:ext cx="3412392" cy="1842226"/>
            <a:chOff x="0" y="0"/>
            <a:chExt cx="1916954" cy="10348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6954" cy="1034893"/>
            </a:xfrm>
            <a:custGeom>
              <a:avLst/>
              <a:gdLst/>
              <a:ahLst/>
              <a:cxnLst/>
              <a:rect l="l" t="t" r="r" b="b"/>
              <a:pathLst>
                <a:path w="1916954" h="1034893">
                  <a:moveTo>
                    <a:pt x="0" y="0"/>
                  </a:moveTo>
                  <a:lnTo>
                    <a:pt x="1916954" y="0"/>
                  </a:lnTo>
                  <a:lnTo>
                    <a:pt x="1916954" y="1034893"/>
                  </a:lnTo>
                  <a:lnTo>
                    <a:pt x="0" y="1034893"/>
                  </a:lnTo>
                  <a:close/>
                </a:path>
              </a:pathLst>
            </a:custGeom>
            <a:solidFill>
              <a:srgbClr val="E9A4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66239" y="149590"/>
            <a:ext cx="1718526" cy="1718526"/>
          </a:xfrm>
          <a:custGeom>
            <a:avLst/>
            <a:gdLst/>
            <a:ahLst/>
            <a:cxnLst/>
            <a:rect l="l" t="t" r="r" b="b"/>
            <a:pathLst>
              <a:path w="1718526" h="1718526">
                <a:moveTo>
                  <a:pt x="0" y="0"/>
                </a:moveTo>
                <a:lnTo>
                  <a:pt x="1718526" y="0"/>
                </a:lnTo>
                <a:lnTo>
                  <a:pt x="1718526" y="1718525"/>
                </a:lnTo>
                <a:lnTo>
                  <a:pt x="0" y="1718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2161840" y="285980"/>
            <a:ext cx="10792765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>
                <a:solidFill>
                  <a:srgbClr val="2E2E2E"/>
                </a:solidFill>
                <a:latin typeface="Antonio"/>
                <a:ea typeface="Antonio"/>
                <a:cs typeface="Antonio"/>
                <a:sym typeface="Antonio"/>
              </a:rPr>
              <a:t>INFORMATION SKILLS TRAINING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5215" y="1930576"/>
            <a:ext cx="12495337" cy="1351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Library can offer </a:t>
            </a: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training 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finding and interpreting evidence-based information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5201" y="4635488"/>
            <a:ext cx="10410230" cy="2869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1550" lvl="1" indent="-435775" algn="l">
              <a:lnSpc>
                <a:spcPts val="5651"/>
              </a:lnSpc>
              <a:buFont typeface="Arial"/>
              <a:buChar char="•"/>
            </a:pPr>
            <a:r>
              <a:rPr lang="en-US" sz="40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Effective Literature Searching</a:t>
            </a:r>
          </a:p>
          <a:p>
            <a:pPr marL="871550" lvl="1" indent="-435775" algn="l">
              <a:lnSpc>
                <a:spcPts val="5651"/>
              </a:lnSpc>
              <a:buFont typeface="Arial"/>
              <a:buChar char="•"/>
            </a:pPr>
            <a:r>
              <a:rPr lang="en-US" sz="40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Finding the Best Evidence</a:t>
            </a:r>
          </a:p>
          <a:p>
            <a:pPr marL="871550" lvl="1" indent="-435775" algn="l">
              <a:lnSpc>
                <a:spcPts val="5651"/>
              </a:lnSpc>
              <a:buFont typeface="Arial"/>
              <a:buChar char="•"/>
            </a:pPr>
            <a:r>
              <a:rPr lang="en-US" sz="40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Critical Appraisal</a:t>
            </a:r>
          </a:p>
          <a:p>
            <a:pPr marL="871550" lvl="1" indent="-435775" algn="l">
              <a:lnSpc>
                <a:spcPts val="5651"/>
              </a:lnSpc>
              <a:buFont typeface="Arial"/>
              <a:buChar char="•"/>
            </a:pPr>
            <a:r>
              <a:rPr lang="en-US" sz="403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Reference Writing &amp; Other Study Skills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5277" y="3590273"/>
            <a:ext cx="9144000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Sessions include: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5277" y="8533328"/>
            <a:ext cx="9903618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Training sessions are available in</a:t>
            </a:r>
            <a:r>
              <a:rPr lang="en-US" sz="27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timetabled sessions,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one-to-one sessions</a:t>
            </a:r>
            <a:r>
              <a:rPr lang="en-US" sz="279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 as </a:t>
            </a:r>
            <a:r>
              <a:rPr lang="en-US" sz="2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bespoke group sessions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departments and teams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57659" y="4846513"/>
            <a:ext cx="2942203" cy="1572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47"/>
              </a:lnSpc>
            </a:pPr>
            <a:r>
              <a:rPr lang="en-US" sz="29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Available in-person or via MS Teams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108359" cy="10960841"/>
            <a:chOff x="0" y="0"/>
            <a:chExt cx="9477812" cy="146144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573" r="17573"/>
            <a:stretch>
              <a:fillRect/>
            </a:stretch>
          </p:blipFill>
          <p:spPr>
            <a:xfrm>
              <a:off x="0" y="0"/>
              <a:ext cx="9477812" cy="1461445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-160162" y="531531"/>
            <a:ext cx="18448162" cy="1486359"/>
            <a:chOff x="0" y="0"/>
            <a:chExt cx="10363484" cy="834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3484" cy="834980"/>
            </a:xfrm>
            <a:custGeom>
              <a:avLst/>
              <a:gdLst/>
              <a:ahLst/>
              <a:cxnLst/>
              <a:rect l="l" t="t" r="r" b="b"/>
              <a:pathLst>
                <a:path w="10363484" h="834980">
                  <a:moveTo>
                    <a:pt x="0" y="0"/>
                  </a:moveTo>
                  <a:lnTo>
                    <a:pt x="10363484" y="0"/>
                  </a:lnTo>
                  <a:lnTo>
                    <a:pt x="10363484" y="834980"/>
                  </a:lnTo>
                  <a:lnTo>
                    <a:pt x="0" y="834980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284011"/>
            <a:ext cx="9124371" cy="4865628"/>
            <a:chOff x="0" y="0"/>
            <a:chExt cx="2704944" cy="144242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4944" cy="1442428"/>
            </a:xfrm>
            <a:custGeom>
              <a:avLst/>
              <a:gdLst/>
              <a:ahLst/>
              <a:cxnLst/>
              <a:rect l="l" t="t" r="r" b="b"/>
              <a:pathLst>
                <a:path w="2704944" h="1442428">
                  <a:moveTo>
                    <a:pt x="0" y="0"/>
                  </a:moveTo>
                  <a:lnTo>
                    <a:pt x="2704944" y="0"/>
                  </a:lnTo>
                  <a:lnTo>
                    <a:pt x="2704944" y="1442428"/>
                  </a:lnTo>
                  <a:lnTo>
                    <a:pt x="0" y="1442428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0162" y="9612204"/>
            <a:ext cx="3177247" cy="932404"/>
            <a:chOff x="0" y="0"/>
            <a:chExt cx="1035173" cy="30378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5173" cy="303785"/>
            </a:xfrm>
            <a:custGeom>
              <a:avLst/>
              <a:gdLst/>
              <a:ahLst/>
              <a:cxnLst/>
              <a:rect l="l" t="t" r="r" b="b"/>
              <a:pathLst>
                <a:path w="1035173" h="303785">
                  <a:moveTo>
                    <a:pt x="0" y="0"/>
                  </a:moveTo>
                  <a:lnTo>
                    <a:pt x="1035173" y="0"/>
                  </a:lnTo>
                  <a:lnTo>
                    <a:pt x="1035173" y="303785"/>
                  </a:lnTo>
                  <a:lnTo>
                    <a:pt x="0" y="303785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41481" y="81485"/>
            <a:ext cx="2660823" cy="2660823"/>
          </a:xfrm>
          <a:custGeom>
            <a:avLst/>
            <a:gdLst/>
            <a:ahLst/>
            <a:cxnLst/>
            <a:rect l="l" t="t" r="r" b="b"/>
            <a:pathLst>
              <a:path w="2660823" h="2660823">
                <a:moveTo>
                  <a:pt x="0" y="0"/>
                </a:moveTo>
                <a:lnTo>
                  <a:pt x="2660824" y="0"/>
                </a:lnTo>
                <a:lnTo>
                  <a:pt x="2660824" y="2660823"/>
                </a:lnTo>
                <a:lnTo>
                  <a:pt x="0" y="2660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529088" y="3910615"/>
            <a:ext cx="8365351" cy="3685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7"/>
              </a:lnSpc>
            </a:pPr>
            <a:r>
              <a:rPr lang="en-US" sz="41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can set up </a:t>
            </a:r>
            <a:r>
              <a:rPr lang="en-US" sz="41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free, tailored current awareness alerts </a:t>
            </a:r>
            <a:r>
              <a:rPr lang="en-US" sz="416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 you can get the latest information in your area of interest - straight to your inbox!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94439" y="594626"/>
            <a:ext cx="804631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KNOWLEDGE SHARE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006054" y="7047009"/>
            <a:ext cx="2625440" cy="1472206"/>
            <a:chOff x="0" y="0"/>
            <a:chExt cx="1275893" cy="7154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5893" cy="715452"/>
            </a:xfrm>
            <a:custGeom>
              <a:avLst/>
              <a:gdLst/>
              <a:ahLst/>
              <a:cxnLst/>
              <a:rect l="l" t="t" r="r" b="b"/>
              <a:pathLst>
                <a:path w="1275893" h="715452">
                  <a:moveTo>
                    <a:pt x="0" y="0"/>
                  </a:moveTo>
                  <a:lnTo>
                    <a:pt x="1275893" y="0"/>
                  </a:lnTo>
                  <a:lnTo>
                    <a:pt x="1275893" y="715452"/>
                  </a:lnTo>
                  <a:lnTo>
                    <a:pt x="0" y="71545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427687" y="3501274"/>
            <a:ext cx="4831613" cy="4831613"/>
          </a:xfrm>
          <a:custGeom>
            <a:avLst/>
            <a:gdLst/>
            <a:ahLst/>
            <a:cxnLst/>
            <a:rect l="l" t="t" r="r" b="b"/>
            <a:pathLst>
              <a:path w="4831613" h="4831613">
                <a:moveTo>
                  <a:pt x="0" y="0"/>
                </a:moveTo>
                <a:lnTo>
                  <a:pt x="4831613" y="0"/>
                </a:lnTo>
                <a:lnTo>
                  <a:pt x="4831613" y="4831613"/>
                </a:lnTo>
                <a:lnTo>
                  <a:pt x="0" y="4831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11186609" y="9314388"/>
            <a:ext cx="6604375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 up here or contact your Library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2078" y="3650871"/>
            <a:ext cx="4602832" cy="4602832"/>
          </a:xfrm>
          <a:prstGeom prst="rect">
            <a:avLst/>
          </a:prstGeom>
        </p:spPr>
      </p:pic>
      <p:sp>
        <p:nvSpPr>
          <p:cNvPr id="18" name="Freeform 18"/>
          <p:cNvSpPr/>
          <p:nvPr/>
        </p:nvSpPr>
        <p:spPr>
          <a:xfrm rot="-4868862">
            <a:off x="10856401" y="8054987"/>
            <a:ext cx="1339939" cy="479028"/>
          </a:xfrm>
          <a:custGeom>
            <a:avLst/>
            <a:gdLst/>
            <a:ahLst/>
            <a:cxnLst/>
            <a:rect l="l" t="t" r="r" b="b"/>
            <a:pathLst>
              <a:path w="1339939" h="479028">
                <a:moveTo>
                  <a:pt x="0" y="0"/>
                </a:moveTo>
                <a:lnTo>
                  <a:pt x="1339939" y="0"/>
                </a:lnTo>
                <a:lnTo>
                  <a:pt x="1339939" y="479028"/>
                </a:lnTo>
                <a:lnTo>
                  <a:pt x="0" y="479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53499" cy="10287000"/>
            <a:chOff x="0" y="0"/>
            <a:chExt cx="1513799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96" b="4696"/>
            <a:stretch>
              <a:fillRect/>
            </a:stretch>
          </p:blipFill>
          <p:spPr>
            <a:xfrm>
              <a:off x="0" y="0"/>
              <a:ext cx="1513799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457606" y="7444686"/>
            <a:ext cx="8830394" cy="1433528"/>
            <a:chOff x="0" y="0"/>
            <a:chExt cx="4960584" cy="8053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60584" cy="805302"/>
            </a:xfrm>
            <a:custGeom>
              <a:avLst/>
              <a:gdLst/>
              <a:ahLst/>
              <a:cxnLst/>
              <a:rect l="l" t="t" r="r" b="b"/>
              <a:pathLst>
                <a:path w="4960584" h="805302">
                  <a:moveTo>
                    <a:pt x="0" y="0"/>
                  </a:moveTo>
                  <a:lnTo>
                    <a:pt x="4960584" y="0"/>
                  </a:lnTo>
                  <a:lnTo>
                    <a:pt x="4960584" y="805302"/>
                  </a:lnTo>
                  <a:lnTo>
                    <a:pt x="0" y="80530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53499" y="0"/>
            <a:ext cx="497220" cy="2872219"/>
            <a:chOff x="0" y="0"/>
            <a:chExt cx="168195" cy="9715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8195" cy="971590"/>
            </a:xfrm>
            <a:custGeom>
              <a:avLst/>
              <a:gdLst/>
              <a:ahLst/>
              <a:cxnLst/>
              <a:rect l="l" t="t" r="r" b="b"/>
              <a:pathLst>
                <a:path w="168195" h="971590">
                  <a:moveTo>
                    <a:pt x="0" y="0"/>
                  </a:moveTo>
                  <a:lnTo>
                    <a:pt x="168195" y="0"/>
                  </a:lnTo>
                  <a:lnTo>
                    <a:pt x="168195" y="971590"/>
                  </a:lnTo>
                  <a:lnTo>
                    <a:pt x="0" y="97159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9829873" y="6864771"/>
            <a:ext cx="2593358" cy="2593358"/>
          </a:xfrm>
          <a:custGeom>
            <a:avLst/>
            <a:gdLst/>
            <a:ahLst/>
            <a:cxnLst/>
            <a:rect l="l" t="t" r="r" b="b"/>
            <a:pathLst>
              <a:path w="2593358" h="2593358">
                <a:moveTo>
                  <a:pt x="0" y="0"/>
                </a:moveTo>
                <a:lnTo>
                  <a:pt x="2593358" y="0"/>
                </a:lnTo>
                <a:lnTo>
                  <a:pt x="2593358" y="2593358"/>
                </a:lnTo>
                <a:lnTo>
                  <a:pt x="0" y="25933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549646" y="7335164"/>
            <a:ext cx="5167223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Contact 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330843" cy="10287000"/>
            <a:chOff x="0" y="0"/>
            <a:chExt cx="3107791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8670" r="38670"/>
            <a:stretch>
              <a:fillRect/>
            </a:stretch>
          </p:blipFill>
          <p:spPr>
            <a:xfrm>
              <a:off x="0" y="0"/>
              <a:ext cx="3107791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8534881"/>
            <a:ext cx="18876423" cy="1091645"/>
            <a:chOff x="0" y="0"/>
            <a:chExt cx="10604065" cy="6132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604065" cy="613245"/>
            </a:xfrm>
            <a:custGeom>
              <a:avLst/>
              <a:gdLst/>
              <a:ahLst/>
              <a:cxnLst/>
              <a:rect l="l" t="t" r="r" b="b"/>
              <a:pathLst>
                <a:path w="10604065" h="613245">
                  <a:moveTo>
                    <a:pt x="0" y="0"/>
                  </a:moveTo>
                  <a:lnTo>
                    <a:pt x="10604065" y="0"/>
                  </a:lnTo>
                  <a:lnTo>
                    <a:pt x="10604065" y="613245"/>
                  </a:lnTo>
                  <a:lnTo>
                    <a:pt x="0" y="613245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299207"/>
            <a:ext cx="18765810" cy="1186693"/>
            <a:chOff x="0" y="0"/>
            <a:chExt cx="10541927" cy="6666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41926" cy="666640"/>
            </a:xfrm>
            <a:custGeom>
              <a:avLst/>
              <a:gdLst/>
              <a:ahLst/>
              <a:cxnLst/>
              <a:rect l="l" t="t" r="r" b="b"/>
              <a:pathLst>
                <a:path w="10541926" h="666640">
                  <a:moveTo>
                    <a:pt x="0" y="0"/>
                  </a:moveTo>
                  <a:lnTo>
                    <a:pt x="10541926" y="0"/>
                  </a:lnTo>
                  <a:lnTo>
                    <a:pt x="10541926" y="666640"/>
                  </a:lnTo>
                  <a:lnTo>
                    <a:pt x="0" y="666640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8148168" y="7869407"/>
            <a:ext cx="2139569" cy="2139561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t="-6594" r="-101539" b="-659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6051552" y="-54662"/>
            <a:ext cx="2028747" cy="2028747"/>
          </a:xfrm>
          <a:custGeom>
            <a:avLst/>
            <a:gdLst/>
            <a:ahLst/>
            <a:cxnLst/>
            <a:rect l="l" t="t" r="r" b="b"/>
            <a:pathLst>
              <a:path w="2028747" h="2028747">
                <a:moveTo>
                  <a:pt x="0" y="0"/>
                </a:moveTo>
                <a:lnTo>
                  <a:pt x="2028746" y="0"/>
                </a:lnTo>
                <a:lnTo>
                  <a:pt x="2028746" y="2028747"/>
                </a:lnTo>
                <a:lnTo>
                  <a:pt x="0" y="2028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005725" y="4269283"/>
            <a:ext cx="2226794" cy="2284956"/>
          </a:xfrm>
          <a:custGeom>
            <a:avLst/>
            <a:gdLst/>
            <a:ahLst/>
            <a:cxnLst/>
            <a:rect l="l" t="t" r="r" b="b"/>
            <a:pathLst>
              <a:path w="2226794" h="2284956">
                <a:moveTo>
                  <a:pt x="0" y="0"/>
                </a:moveTo>
                <a:lnTo>
                  <a:pt x="2226794" y="0"/>
                </a:lnTo>
                <a:lnTo>
                  <a:pt x="2226794" y="2284956"/>
                </a:lnTo>
                <a:lnTo>
                  <a:pt x="0" y="2284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2767111" y="7869407"/>
            <a:ext cx="2099484" cy="2099484"/>
          </a:xfrm>
          <a:custGeom>
            <a:avLst/>
            <a:gdLst/>
            <a:ahLst/>
            <a:cxnLst/>
            <a:rect l="l" t="t" r="r" b="b"/>
            <a:pathLst>
              <a:path w="2099484" h="2099484">
                <a:moveTo>
                  <a:pt x="0" y="0"/>
                </a:moveTo>
                <a:lnTo>
                  <a:pt x="2099484" y="0"/>
                </a:lnTo>
                <a:lnTo>
                  <a:pt x="2099484" y="2099484"/>
                </a:lnTo>
                <a:lnTo>
                  <a:pt x="0" y="20994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2986330" y="7869407"/>
            <a:ext cx="2139561" cy="213956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331499" y="8214575"/>
            <a:ext cx="1449224" cy="1449224"/>
          </a:xfrm>
          <a:custGeom>
            <a:avLst/>
            <a:gdLst/>
            <a:ahLst/>
            <a:cxnLst/>
            <a:rect l="l" t="t" r="r" b="b"/>
            <a:pathLst>
              <a:path w="1449224" h="1449224">
                <a:moveTo>
                  <a:pt x="0" y="0"/>
                </a:moveTo>
                <a:lnTo>
                  <a:pt x="1449224" y="0"/>
                </a:lnTo>
                <a:lnTo>
                  <a:pt x="1449224" y="1449225"/>
                </a:lnTo>
                <a:lnTo>
                  <a:pt x="0" y="14492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TextBox 17"/>
          <p:cNvSpPr txBox="1"/>
          <p:nvPr/>
        </p:nvSpPr>
        <p:spPr>
          <a:xfrm>
            <a:off x="3211623" y="1933566"/>
            <a:ext cx="14152229" cy="152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keep up to date with all things Library by following us on </a:t>
            </a:r>
            <a:r>
              <a:rPr lang="en-US" sz="4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media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82926" y="212468"/>
            <a:ext cx="6709881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SOCIAL MEDIA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23464" y="4579648"/>
            <a:ext cx="10679311" cy="1521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62"/>
              </a:lnSpc>
              <a:spcBef>
                <a:spcPct val="0"/>
              </a:spcBef>
            </a:pPr>
            <a:r>
              <a:rPr lang="en-US" sz="909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@MWLNHSLibrary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90228" y="8649462"/>
            <a:ext cx="2062162" cy="73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2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Facebook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725888" y="8649462"/>
            <a:ext cx="237232" cy="73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2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X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99317" y="8649462"/>
            <a:ext cx="2264420" cy="73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1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Instagram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51411" y="1928538"/>
            <a:ext cx="5514873" cy="10912123"/>
            <a:chOff x="0" y="0"/>
            <a:chExt cx="2620010" cy="5184140"/>
          </a:xfrm>
        </p:grpSpPr>
        <p:sp>
          <p:nvSpPr>
            <p:cNvPr id="3" name="Freeform 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185420" y="156210"/>
              <a:ext cx="2250453" cy="4876800"/>
            </a:xfrm>
            <a:custGeom>
              <a:avLst/>
              <a:gdLst/>
              <a:ahLst/>
              <a:cxnLst/>
              <a:rect l="l" t="t" r="r" b="b"/>
              <a:pathLst>
                <a:path w="2250453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58351" r="-5835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9738" y="187960"/>
              <a:ext cx="63785" cy="63501"/>
            </a:xfrm>
            <a:custGeom>
              <a:avLst/>
              <a:gdLst/>
              <a:ahLst/>
              <a:cxnLst/>
              <a:rect l="l" t="t" r="r" b="b"/>
              <a:pathLst>
                <a:path w="63785" h="63501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50" y="6941946"/>
            <a:ext cx="4362303" cy="885308"/>
            <a:chOff x="0" y="0"/>
            <a:chExt cx="2450578" cy="497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0578" cy="497333"/>
            </a:xfrm>
            <a:custGeom>
              <a:avLst/>
              <a:gdLst/>
              <a:ahLst/>
              <a:cxnLst/>
              <a:rect l="l" t="t" r="r" b="b"/>
              <a:pathLst>
                <a:path w="2450578" h="497333">
                  <a:moveTo>
                    <a:pt x="0" y="0"/>
                  </a:moveTo>
                  <a:lnTo>
                    <a:pt x="2450578" y="0"/>
                  </a:lnTo>
                  <a:lnTo>
                    <a:pt x="2450578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299207"/>
            <a:ext cx="18765810" cy="1186693"/>
            <a:chOff x="0" y="0"/>
            <a:chExt cx="10541927" cy="6666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541926" cy="666640"/>
            </a:xfrm>
            <a:custGeom>
              <a:avLst/>
              <a:gdLst/>
              <a:ahLst/>
              <a:cxnLst/>
              <a:rect l="l" t="t" r="r" b="b"/>
              <a:pathLst>
                <a:path w="10541926" h="666640">
                  <a:moveTo>
                    <a:pt x="0" y="0"/>
                  </a:moveTo>
                  <a:lnTo>
                    <a:pt x="10541926" y="0"/>
                  </a:lnTo>
                  <a:lnTo>
                    <a:pt x="10541926" y="666640"/>
                  </a:lnTo>
                  <a:lnTo>
                    <a:pt x="0" y="66664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95240" y="2018105"/>
            <a:ext cx="2213379" cy="872591"/>
            <a:chOff x="0" y="0"/>
            <a:chExt cx="656162" cy="2586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56162" cy="258682"/>
            </a:xfrm>
            <a:custGeom>
              <a:avLst/>
              <a:gdLst/>
              <a:ahLst/>
              <a:cxnLst/>
              <a:rect l="l" t="t" r="r" b="b"/>
              <a:pathLst>
                <a:path w="656162" h="258682">
                  <a:moveTo>
                    <a:pt x="0" y="0"/>
                  </a:moveTo>
                  <a:lnTo>
                    <a:pt x="656162" y="0"/>
                  </a:lnTo>
                  <a:lnTo>
                    <a:pt x="656162" y="258682"/>
                  </a:lnTo>
                  <a:lnTo>
                    <a:pt x="0" y="258682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78393" y="2454400"/>
            <a:ext cx="9758868" cy="3232025"/>
            <a:chOff x="0" y="0"/>
            <a:chExt cx="2893042" cy="9581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93042" cy="958142"/>
            </a:xfrm>
            <a:custGeom>
              <a:avLst/>
              <a:gdLst/>
              <a:ahLst/>
              <a:cxnLst/>
              <a:rect l="l" t="t" r="r" b="b"/>
              <a:pathLst>
                <a:path w="2893042" h="958142">
                  <a:moveTo>
                    <a:pt x="0" y="0"/>
                  </a:moveTo>
                  <a:lnTo>
                    <a:pt x="2893042" y="0"/>
                  </a:lnTo>
                  <a:lnTo>
                    <a:pt x="2893042" y="958142"/>
                  </a:lnTo>
                  <a:lnTo>
                    <a:pt x="0" y="95814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878393" y="6115050"/>
            <a:ext cx="9876551" cy="3559656"/>
            <a:chOff x="0" y="0"/>
            <a:chExt cx="2927930" cy="105526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927930" cy="1055270"/>
            </a:xfrm>
            <a:custGeom>
              <a:avLst/>
              <a:gdLst/>
              <a:ahLst/>
              <a:cxnLst/>
              <a:rect l="l" t="t" r="r" b="b"/>
              <a:pathLst>
                <a:path w="2927930" h="1055270">
                  <a:moveTo>
                    <a:pt x="0" y="0"/>
                  </a:moveTo>
                  <a:lnTo>
                    <a:pt x="2927930" y="0"/>
                  </a:lnTo>
                  <a:lnTo>
                    <a:pt x="2927930" y="1055270"/>
                  </a:lnTo>
                  <a:lnTo>
                    <a:pt x="0" y="105527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Freeform 22"/>
          <p:cNvSpPr/>
          <p:nvPr/>
        </p:nvSpPr>
        <p:spPr>
          <a:xfrm>
            <a:off x="8323857" y="6564457"/>
            <a:ext cx="820143" cy="820143"/>
          </a:xfrm>
          <a:custGeom>
            <a:avLst/>
            <a:gdLst/>
            <a:ahLst/>
            <a:cxnLst/>
            <a:rect l="l" t="t" r="r" b="b"/>
            <a:pathLst>
              <a:path w="820143" h="820143">
                <a:moveTo>
                  <a:pt x="0" y="0"/>
                </a:moveTo>
                <a:lnTo>
                  <a:pt x="820143" y="0"/>
                </a:lnTo>
                <a:lnTo>
                  <a:pt x="820143" y="820143"/>
                </a:lnTo>
                <a:lnTo>
                  <a:pt x="0" y="8201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8380095" y="7829837"/>
            <a:ext cx="763905" cy="890851"/>
          </a:xfrm>
          <a:custGeom>
            <a:avLst/>
            <a:gdLst/>
            <a:ahLst/>
            <a:cxnLst/>
            <a:rect l="l" t="t" r="r" b="b"/>
            <a:pathLst>
              <a:path w="763905" h="890851">
                <a:moveTo>
                  <a:pt x="0" y="0"/>
                </a:moveTo>
                <a:lnTo>
                  <a:pt x="763905" y="0"/>
                </a:lnTo>
                <a:lnTo>
                  <a:pt x="763905" y="890850"/>
                </a:lnTo>
                <a:lnTo>
                  <a:pt x="0" y="890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>
            <a:off x="549789" y="5827059"/>
            <a:ext cx="2987635" cy="2987635"/>
          </a:xfrm>
          <a:custGeom>
            <a:avLst/>
            <a:gdLst/>
            <a:ahLst/>
            <a:cxnLst/>
            <a:rect l="l" t="t" r="r" b="b"/>
            <a:pathLst>
              <a:path w="2987635" h="2987635">
                <a:moveTo>
                  <a:pt x="0" y="0"/>
                </a:moveTo>
                <a:lnTo>
                  <a:pt x="2987635" y="0"/>
                </a:lnTo>
                <a:lnTo>
                  <a:pt x="2987635" y="2987635"/>
                </a:lnTo>
                <a:lnTo>
                  <a:pt x="0" y="2987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9560349" y="8667692"/>
            <a:ext cx="2747665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01704 704202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54002" y="2833546"/>
            <a:ext cx="5617578" cy="2202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84"/>
              </a:lnSpc>
            </a:pPr>
            <a:r>
              <a:rPr lang="en-US" sz="3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have any questions or need any help or advice, please </a:t>
            </a:r>
            <a:r>
              <a:rPr lang="en-US" sz="34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 your MWL Library Team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460932" y="6580313"/>
            <a:ext cx="7191092" cy="6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library@merseywestlancs.nhs.uk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26229" y="212468"/>
            <a:ext cx="6709881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CONTACT US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056478" y="7850447"/>
            <a:ext cx="3521312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Whiston and St Helens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056478" y="8748019"/>
            <a:ext cx="4044865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Southport and Ormskirk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60349" y="7819391"/>
            <a:ext cx="2698552" cy="566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0151 430 1342</a:t>
            </a:r>
          </a:p>
        </p:txBody>
      </p:sp>
      <p:sp>
        <p:nvSpPr>
          <p:cNvPr id="32" name="Freeform 32"/>
          <p:cNvSpPr/>
          <p:nvPr/>
        </p:nvSpPr>
        <p:spPr>
          <a:xfrm>
            <a:off x="8204633" y="2641980"/>
            <a:ext cx="2844420" cy="2844420"/>
          </a:xfrm>
          <a:custGeom>
            <a:avLst/>
            <a:gdLst/>
            <a:ahLst/>
            <a:cxnLst/>
            <a:rect l="l" t="t" r="r" b="b"/>
            <a:pathLst>
              <a:path w="2844420" h="2844420">
                <a:moveTo>
                  <a:pt x="0" y="0"/>
                </a:moveTo>
                <a:lnTo>
                  <a:pt x="2844420" y="0"/>
                </a:lnTo>
                <a:lnTo>
                  <a:pt x="2844420" y="2844420"/>
                </a:lnTo>
                <a:lnTo>
                  <a:pt x="0" y="2844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8527457" y="2971027"/>
            <a:ext cx="2198772" cy="2198772"/>
          </a:xfrm>
          <a:custGeom>
            <a:avLst/>
            <a:gdLst/>
            <a:ahLst/>
            <a:cxnLst/>
            <a:rect l="l" t="t" r="r" b="b"/>
            <a:pathLst>
              <a:path w="2198772" h="2198772">
                <a:moveTo>
                  <a:pt x="0" y="0"/>
                </a:moveTo>
                <a:lnTo>
                  <a:pt x="2198772" y="0"/>
                </a:lnTo>
                <a:lnTo>
                  <a:pt x="2198772" y="2198772"/>
                </a:lnTo>
                <a:lnTo>
                  <a:pt x="0" y="2198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53499" cy="10287000"/>
            <a:chOff x="0" y="0"/>
            <a:chExt cx="1513799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96" b="4696"/>
            <a:stretch>
              <a:fillRect/>
            </a:stretch>
          </p:blipFill>
          <p:spPr>
            <a:xfrm>
              <a:off x="0" y="0"/>
              <a:ext cx="1513799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826634" y="7514923"/>
            <a:ext cx="10461366" cy="1461135"/>
            <a:chOff x="0" y="0"/>
            <a:chExt cx="3538783" cy="4942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8783" cy="494260"/>
            </a:xfrm>
            <a:custGeom>
              <a:avLst/>
              <a:gdLst/>
              <a:ahLst/>
              <a:cxnLst/>
              <a:rect l="l" t="t" r="r" b="b"/>
              <a:pathLst>
                <a:path w="3538783" h="494260">
                  <a:moveTo>
                    <a:pt x="0" y="0"/>
                  </a:moveTo>
                  <a:lnTo>
                    <a:pt x="3538783" y="0"/>
                  </a:lnTo>
                  <a:lnTo>
                    <a:pt x="3538783" y="494260"/>
                  </a:lnTo>
                  <a:lnTo>
                    <a:pt x="0" y="494260"/>
                  </a:lnTo>
                  <a:close/>
                </a:path>
              </a:pathLst>
            </a:custGeom>
            <a:solidFill>
              <a:srgbClr val="44BABA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53499" y="0"/>
            <a:ext cx="450526" cy="2872219"/>
            <a:chOff x="0" y="0"/>
            <a:chExt cx="152400" cy="9715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971590"/>
            </a:xfrm>
            <a:custGeom>
              <a:avLst/>
              <a:gdLst/>
              <a:ahLst/>
              <a:cxnLst/>
              <a:rect l="l" t="t" r="r" b="b"/>
              <a:pathLst>
                <a:path w="152400" h="971590">
                  <a:moveTo>
                    <a:pt x="0" y="0"/>
                  </a:moveTo>
                  <a:lnTo>
                    <a:pt x="152400" y="0"/>
                  </a:lnTo>
                  <a:lnTo>
                    <a:pt x="152400" y="971590"/>
                  </a:lnTo>
                  <a:lnTo>
                    <a:pt x="0" y="971590"/>
                  </a:lnTo>
                  <a:close/>
                </a:path>
              </a:pathLst>
            </a:custGeom>
            <a:solidFill>
              <a:srgbClr val="E9A444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8459467" y="6652441"/>
            <a:ext cx="2894032" cy="2894032"/>
          </a:xfrm>
          <a:custGeom>
            <a:avLst/>
            <a:gdLst/>
            <a:ahLst/>
            <a:cxnLst/>
            <a:rect l="l" t="t" r="r" b="b"/>
            <a:pathLst>
              <a:path w="2894032" h="2894032">
                <a:moveTo>
                  <a:pt x="0" y="0"/>
                </a:moveTo>
                <a:lnTo>
                  <a:pt x="2894032" y="0"/>
                </a:lnTo>
                <a:lnTo>
                  <a:pt x="2894032" y="2894032"/>
                </a:lnTo>
                <a:lnTo>
                  <a:pt x="0" y="2894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2017714" y="7333948"/>
            <a:ext cx="5792859" cy="1552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About 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0162" y="3609455"/>
            <a:ext cx="3139742" cy="1950355"/>
            <a:chOff x="0" y="0"/>
            <a:chExt cx="5980093" cy="3714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80093" cy="3714733"/>
            </a:xfrm>
            <a:custGeom>
              <a:avLst/>
              <a:gdLst/>
              <a:ahLst/>
              <a:cxnLst/>
              <a:rect l="l" t="t" r="r" b="b"/>
              <a:pathLst>
                <a:path w="5980093" h="3714733">
                  <a:moveTo>
                    <a:pt x="0" y="0"/>
                  </a:moveTo>
                  <a:lnTo>
                    <a:pt x="5980093" y="0"/>
                  </a:lnTo>
                  <a:lnTo>
                    <a:pt x="5980093" y="3714733"/>
                  </a:lnTo>
                  <a:lnTo>
                    <a:pt x="0" y="371473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161730" y="0"/>
            <a:ext cx="3796796" cy="10287000"/>
            <a:chOff x="0" y="0"/>
            <a:chExt cx="506239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1545" r="31545"/>
            <a:stretch>
              <a:fillRect/>
            </a:stretch>
          </p:blipFill>
          <p:spPr>
            <a:xfrm>
              <a:off x="0" y="0"/>
              <a:ext cx="506239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160162" y="326106"/>
            <a:ext cx="18448162" cy="1259245"/>
            <a:chOff x="0" y="0"/>
            <a:chExt cx="10363484" cy="70739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363484" cy="707396"/>
            </a:xfrm>
            <a:custGeom>
              <a:avLst/>
              <a:gdLst/>
              <a:ahLst/>
              <a:cxnLst/>
              <a:rect l="l" t="t" r="r" b="b"/>
              <a:pathLst>
                <a:path w="10363484" h="707396">
                  <a:moveTo>
                    <a:pt x="0" y="0"/>
                  </a:moveTo>
                  <a:lnTo>
                    <a:pt x="10363484" y="0"/>
                  </a:lnTo>
                  <a:lnTo>
                    <a:pt x="10363484" y="707396"/>
                  </a:lnTo>
                  <a:lnTo>
                    <a:pt x="0" y="707396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55921" y="3148542"/>
            <a:ext cx="5425117" cy="6144468"/>
            <a:chOff x="0" y="0"/>
            <a:chExt cx="3047627" cy="34517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47627" cy="3451731"/>
            </a:xfrm>
            <a:custGeom>
              <a:avLst/>
              <a:gdLst/>
              <a:ahLst/>
              <a:cxnLst/>
              <a:rect l="l" t="t" r="r" b="b"/>
              <a:pathLst>
                <a:path w="3047627" h="3451731">
                  <a:moveTo>
                    <a:pt x="0" y="0"/>
                  </a:moveTo>
                  <a:lnTo>
                    <a:pt x="3047627" y="0"/>
                  </a:lnTo>
                  <a:lnTo>
                    <a:pt x="3047627" y="3451731"/>
                  </a:lnTo>
                  <a:lnTo>
                    <a:pt x="0" y="3451731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62671" y="3148542"/>
            <a:ext cx="5425117" cy="6144468"/>
            <a:chOff x="0" y="0"/>
            <a:chExt cx="3047627" cy="34517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47627" cy="3451731"/>
            </a:xfrm>
            <a:custGeom>
              <a:avLst/>
              <a:gdLst/>
              <a:ahLst/>
              <a:cxnLst/>
              <a:rect l="l" t="t" r="r" b="b"/>
              <a:pathLst>
                <a:path w="3047627" h="3451731">
                  <a:moveTo>
                    <a:pt x="0" y="0"/>
                  </a:moveTo>
                  <a:lnTo>
                    <a:pt x="3047627" y="0"/>
                  </a:lnTo>
                  <a:lnTo>
                    <a:pt x="3047627" y="3451731"/>
                  </a:lnTo>
                  <a:lnTo>
                    <a:pt x="0" y="3451731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>
            <a:off x="6779892" y="6918709"/>
            <a:ext cx="1505480" cy="1505480"/>
          </a:xfrm>
          <a:custGeom>
            <a:avLst/>
            <a:gdLst/>
            <a:ahLst/>
            <a:cxnLst/>
            <a:rect l="l" t="t" r="r" b="b"/>
            <a:pathLst>
              <a:path w="1505480" h="1505480">
                <a:moveTo>
                  <a:pt x="0" y="0"/>
                </a:moveTo>
                <a:lnTo>
                  <a:pt x="1505480" y="0"/>
                </a:lnTo>
                <a:lnTo>
                  <a:pt x="1505480" y="1505481"/>
                </a:lnTo>
                <a:lnTo>
                  <a:pt x="0" y="1505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2449171" y="3148542"/>
            <a:ext cx="5425117" cy="6144468"/>
            <a:chOff x="0" y="0"/>
            <a:chExt cx="3047627" cy="34517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47627" cy="3451731"/>
            </a:xfrm>
            <a:custGeom>
              <a:avLst/>
              <a:gdLst/>
              <a:ahLst/>
              <a:cxnLst/>
              <a:rect l="l" t="t" r="r" b="b"/>
              <a:pathLst>
                <a:path w="3047627" h="3451731">
                  <a:moveTo>
                    <a:pt x="0" y="0"/>
                  </a:moveTo>
                  <a:lnTo>
                    <a:pt x="3047627" y="0"/>
                  </a:lnTo>
                  <a:lnTo>
                    <a:pt x="3047627" y="3451731"/>
                  </a:lnTo>
                  <a:lnTo>
                    <a:pt x="0" y="3451731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8857957"/>
            <a:ext cx="18288000" cy="1092515"/>
            <a:chOff x="0" y="0"/>
            <a:chExt cx="34832147" cy="208085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832147" cy="2080853"/>
            </a:xfrm>
            <a:custGeom>
              <a:avLst/>
              <a:gdLst/>
              <a:ahLst/>
              <a:cxnLst/>
              <a:rect l="l" t="t" r="r" b="b"/>
              <a:pathLst>
                <a:path w="34832147" h="2080853">
                  <a:moveTo>
                    <a:pt x="0" y="0"/>
                  </a:moveTo>
                  <a:lnTo>
                    <a:pt x="34832147" y="0"/>
                  </a:lnTo>
                  <a:lnTo>
                    <a:pt x="34832147" y="2080853"/>
                  </a:lnTo>
                  <a:lnTo>
                    <a:pt x="0" y="208085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95500" y="6918709"/>
            <a:ext cx="1505480" cy="1505480"/>
          </a:xfrm>
          <a:custGeom>
            <a:avLst/>
            <a:gdLst/>
            <a:ahLst/>
            <a:cxnLst/>
            <a:rect l="l" t="t" r="r" b="b"/>
            <a:pathLst>
              <a:path w="1505480" h="1505480">
                <a:moveTo>
                  <a:pt x="0" y="0"/>
                </a:moveTo>
                <a:lnTo>
                  <a:pt x="1505480" y="0"/>
                </a:lnTo>
                <a:lnTo>
                  <a:pt x="1505480" y="1505481"/>
                </a:lnTo>
                <a:lnTo>
                  <a:pt x="0" y="1505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827791" y="6860691"/>
            <a:ext cx="1505480" cy="1505480"/>
          </a:xfrm>
          <a:custGeom>
            <a:avLst/>
            <a:gdLst/>
            <a:ahLst/>
            <a:cxnLst/>
            <a:rect l="l" t="t" r="r" b="b"/>
            <a:pathLst>
              <a:path w="1505480" h="1505480">
                <a:moveTo>
                  <a:pt x="0" y="0"/>
                </a:moveTo>
                <a:lnTo>
                  <a:pt x="1505480" y="0"/>
                </a:lnTo>
                <a:lnTo>
                  <a:pt x="1505480" y="1505480"/>
                </a:lnTo>
                <a:lnTo>
                  <a:pt x="0" y="1505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298350" y="-11420"/>
            <a:ext cx="2034922" cy="2034922"/>
          </a:xfrm>
          <a:custGeom>
            <a:avLst/>
            <a:gdLst/>
            <a:ahLst/>
            <a:cxnLst/>
            <a:rect l="l" t="t" r="r" b="b"/>
            <a:pathLst>
              <a:path w="2034922" h="2034922">
                <a:moveTo>
                  <a:pt x="0" y="0"/>
                </a:moveTo>
                <a:lnTo>
                  <a:pt x="2034921" y="0"/>
                </a:lnTo>
                <a:lnTo>
                  <a:pt x="2034921" y="2034921"/>
                </a:lnTo>
                <a:lnTo>
                  <a:pt x="0" y="2034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6779892" y="4429509"/>
            <a:ext cx="4532460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Clinical Education Centre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Southport Hospital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Town Lane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Southport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PR8 6PN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2671" y="2053166"/>
            <a:ext cx="13246211" cy="8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There are </a:t>
            </a:r>
            <a:r>
              <a:rPr lang="en-US" sz="4499" b="1">
                <a:solidFill>
                  <a:srgbClr val="4DBAB9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  <a:r>
              <a:rPr lang="en-US" sz="4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Libraries</a:t>
            </a:r>
            <a:r>
              <a:rPr lang="en-US" sz="4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 Mersey West Lancs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79892" y="3284687"/>
            <a:ext cx="4303577" cy="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Hanley Library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535983" y="6985384"/>
            <a:ext cx="3180636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Monday - Friday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8.30am - 4.30pm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Fully staffed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95500" y="3284687"/>
            <a:ext cx="5054823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Sanderson Library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95500" y="4429509"/>
            <a:ext cx="4532460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Education Centre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Ormskirk Hospital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Wigan Road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Ormskirk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L39 2AZ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609532" y="7048546"/>
            <a:ext cx="2933351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Monday - Friday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8.30am - 4.30pm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Self-Service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76431" y="255710"/>
            <a:ext cx="457389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THE LIBRARIES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98486" y="9004799"/>
            <a:ext cx="15045035" cy="68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24-hour access</a:t>
            </a:r>
            <a:r>
              <a:rPr lang="en-US" sz="3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is available if you are a member of the Library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27791" y="3337942"/>
            <a:ext cx="4303577" cy="920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Whiston Library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7791" y="4429509"/>
            <a:ext cx="4532460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Nightingale House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Whiston Hospital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Warrington Road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Prescot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L35 5DR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13703" y="6794016"/>
            <a:ext cx="3208793" cy="142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Monday - Thursday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9.00am - 5.00pm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Friday 9.00am - 4.30pm</a:t>
            </a:r>
          </a:p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Fully staffed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9033" y="0"/>
            <a:ext cx="6673886" cy="10287000"/>
            <a:chOff x="0" y="0"/>
            <a:chExt cx="8898514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561" r="17561"/>
            <a:stretch>
              <a:fillRect/>
            </a:stretch>
          </p:blipFill>
          <p:spPr>
            <a:xfrm>
              <a:off x="0" y="0"/>
              <a:ext cx="8898514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26106"/>
            <a:ext cx="18288000" cy="1151926"/>
            <a:chOff x="0" y="0"/>
            <a:chExt cx="10273511" cy="6471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273511" cy="647109"/>
            </a:xfrm>
            <a:custGeom>
              <a:avLst/>
              <a:gdLst/>
              <a:ahLst/>
              <a:cxnLst/>
              <a:rect l="l" t="t" r="r" b="b"/>
              <a:pathLst>
                <a:path w="10273511" h="647109">
                  <a:moveTo>
                    <a:pt x="0" y="0"/>
                  </a:moveTo>
                  <a:lnTo>
                    <a:pt x="10273511" y="0"/>
                  </a:lnTo>
                  <a:lnTo>
                    <a:pt x="10273511" y="647109"/>
                  </a:lnTo>
                  <a:lnTo>
                    <a:pt x="0" y="647109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28578" y="2108530"/>
            <a:ext cx="3366159" cy="1018273"/>
            <a:chOff x="0" y="0"/>
            <a:chExt cx="1096722" cy="33176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6722" cy="331762"/>
            </a:xfrm>
            <a:custGeom>
              <a:avLst/>
              <a:gdLst/>
              <a:ahLst/>
              <a:cxnLst/>
              <a:rect l="l" t="t" r="r" b="b"/>
              <a:pathLst>
                <a:path w="1096722" h="331762">
                  <a:moveTo>
                    <a:pt x="0" y="0"/>
                  </a:moveTo>
                  <a:lnTo>
                    <a:pt x="1096722" y="0"/>
                  </a:lnTo>
                  <a:lnTo>
                    <a:pt x="1096722" y="331762"/>
                  </a:lnTo>
                  <a:lnTo>
                    <a:pt x="0" y="33176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38313" y="6940595"/>
            <a:ext cx="3177247" cy="2671609"/>
            <a:chOff x="0" y="0"/>
            <a:chExt cx="1035173" cy="8704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5173" cy="870432"/>
            </a:xfrm>
            <a:custGeom>
              <a:avLst/>
              <a:gdLst/>
              <a:ahLst/>
              <a:cxnLst/>
              <a:rect l="l" t="t" r="r" b="b"/>
              <a:pathLst>
                <a:path w="1035173" h="870432">
                  <a:moveTo>
                    <a:pt x="0" y="0"/>
                  </a:moveTo>
                  <a:lnTo>
                    <a:pt x="1035173" y="0"/>
                  </a:lnTo>
                  <a:lnTo>
                    <a:pt x="1035173" y="870432"/>
                  </a:lnTo>
                  <a:lnTo>
                    <a:pt x="0" y="870432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292032" y="8369255"/>
            <a:ext cx="3366159" cy="1242949"/>
            <a:chOff x="0" y="0"/>
            <a:chExt cx="1096722" cy="40496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96722" cy="404963"/>
            </a:xfrm>
            <a:custGeom>
              <a:avLst/>
              <a:gdLst/>
              <a:ahLst/>
              <a:cxnLst/>
              <a:rect l="l" t="t" r="r" b="b"/>
              <a:pathLst>
                <a:path w="1096722" h="404963">
                  <a:moveTo>
                    <a:pt x="0" y="0"/>
                  </a:moveTo>
                  <a:lnTo>
                    <a:pt x="1096722" y="0"/>
                  </a:lnTo>
                  <a:lnTo>
                    <a:pt x="1096722" y="404963"/>
                  </a:lnTo>
                  <a:lnTo>
                    <a:pt x="0" y="40496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53380" y="2286583"/>
            <a:ext cx="12903545" cy="6845301"/>
            <a:chOff x="0" y="0"/>
            <a:chExt cx="4204080" cy="223025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04080" cy="2230255"/>
            </a:xfrm>
            <a:custGeom>
              <a:avLst/>
              <a:gdLst/>
              <a:ahLst/>
              <a:cxnLst/>
              <a:rect l="l" t="t" r="r" b="b"/>
              <a:pathLst>
                <a:path w="4204080" h="2230255">
                  <a:moveTo>
                    <a:pt x="0" y="0"/>
                  </a:moveTo>
                  <a:lnTo>
                    <a:pt x="4204080" y="0"/>
                  </a:lnTo>
                  <a:lnTo>
                    <a:pt x="4204080" y="2230255"/>
                  </a:lnTo>
                  <a:lnTo>
                    <a:pt x="0" y="2230255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485380" y="81485"/>
            <a:ext cx="2027045" cy="2027045"/>
          </a:xfrm>
          <a:custGeom>
            <a:avLst/>
            <a:gdLst/>
            <a:ahLst/>
            <a:cxnLst/>
            <a:rect l="l" t="t" r="r" b="b"/>
            <a:pathLst>
              <a:path w="2027045" h="2027045">
                <a:moveTo>
                  <a:pt x="0" y="0"/>
                </a:moveTo>
                <a:lnTo>
                  <a:pt x="2027045" y="0"/>
                </a:lnTo>
                <a:lnTo>
                  <a:pt x="2027045" y="2027045"/>
                </a:lnTo>
                <a:lnTo>
                  <a:pt x="0" y="2027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5111397" y="3022028"/>
            <a:ext cx="12345527" cy="5254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bright </a:t>
            </a: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welcoming space</a:t>
            </a:r>
          </a:p>
          <a:p>
            <a:pPr algn="just">
              <a:lnSpc>
                <a:spcPts val="2444"/>
              </a:lnSpc>
            </a:pPr>
            <a:endParaRPr lang="en-US" sz="350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PCs and printers</a:t>
            </a:r>
          </a:p>
          <a:p>
            <a:pPr algn="just">
              <a:lnSpc>
                <a:spcPts val="2444"/>
              </a:lnSpc>
            </a:pPr>
            <a:endParaRPr lang="en-US" sz="350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Space </a:t>
            </a: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work</a:t>
            </a:r>
          </a:p>
          <a:p>
            <a:pPr algn="just">
              <a:lnSpc>
                <a:spcPts val="2444"/>
              </a:lnSpc>
            </a:pPr>
            <a:endParaRPr lang="en-US" sz="350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Individual and team soundproofed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Library Pods</a:t>
            </a:r>
          </a:p>
          <a:p>
            <a:pPr algn="just">
              <a:lnSpc>
                <a:spcPts val="2444"/>
              </a:lnSpc>
            </a:pPr>
            <a:endParaRPr lang="en-US" sz="350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Large selection of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books </a:t>
            </a: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and other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resources</a:t>
            </a:r>
          </a:p>
          <a:p>
            <a:pPr algn="just">
              <a:lnSpc>
                <a:spcPts val="2444"/>
              </a:lnSpc>
            </a:pPr>
            <a:endParaRPr lang="en-US" sz="3509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57807" lvl="1" indent="-378904" algn="just">
              <a:lnSpc>
                <a:spcPts val="4913"/>
              </a:lnSpc>
              <a:buFont typeface="Arial"/>
              <a:buChar char="•"/>
            </a:pPr>
            <a:r>
              <a:rPr lang="en-US" sz="350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Professional and knowledgeable </a:t>
            </a:r>
            <a:r>
              <a:rPr lang="en-US" sz="350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staff support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94166" y="251213"/>
            <a:ext cx="804631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YOUR LIBRARY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207"/>
            <a:ext cx="18765810" cy="1457532"/>
            <a:chOff x="0" y="0"/>
            <a:chExt cx="10541927" cy="8187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41926" cy="818786"/>
            </a:xfrm>
            <a:custGeom>
              <a:avLst/>
              <a:gdLst/>
              <a:ahLst/>
              <a:cxnLst/>
              <a:rect l="l" t="t" r="r" b="b"/>
              <a:pathLst>
                <a:path w="10541926" h="818786">
                  <a:moveTo>
                    <a:pt x="0" y="0"/>
                  </a:moveTo>
                  <a:lnTo>
                    <a:pt x="10541926" y="0"/>
                  </a:lnTo>
                  <a:lnTo>
                    <a:pt x="10541926" y="818786"/>
                  </a:lnTo>
                  <a:lnTo>
                    <a:pt x="0" y="818786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697196"/>
            <a:ext cx="18288000" cy="1589804"/>
            <a:chOff x="0" y="0"/>
            <a:chExt cx="24384000" cy="21197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653" b="45653"/>
            <a:stretch>
              <a:fillRect/>
            </a:stretch>
          </p:blipFill>
          <p:spPr>
            <a:xfrm>
              <a:off x="0" y="0"/>
              <a:ext cx="24384000" cy="211973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4162674"/>
            <a:ext cx="1028700" cy="6124326"/>
            <a:chOff x="0" y="0"/>
            <a:chExt cx="335159" cy="19953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159" cy="1995355"/>
            </a:xfrm>
            <a:custGeom>
              <a:avLst/>
              <a:gdLst/>
              <a:ahLst/>
              <a:cxnLst/>
              <a:rect l="l" t="t" r="r" b="b"/>
              <a:pathLst>
                <a:path w="335159" h="1995355">
                  <a:moveTo>
                    <a:pt x="0" y="0"/>
                  </a:moveTo>
                  <a:lnTo>
                    <a:pt x="335159" y="0"/>
                  </a:lnTo>
                  <a:lnTo>
                    <a:pt x="335159" y="1995355"/>
                  </a:lnTo>
                  <a:lnTo>
                    <a:pt x="0" y="1995355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593685"/>
            <a:ext cx="18765810" cy="3026987"/>
            <a:chOff x="0" y="0"/>
            <a:chExt cx="9119676" cy="1471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19677" cy="1471034"/>
            </a:xfrm>
            <a:custGeom>
              <a:avLst/>
              <a:gdLst/>
              <a:ahLst/>
              <a:cxnLst/>
              <a:rect l="l" t="t" r="r" b="b"/>
              <a:pathLst>
                <a:path w="9119677" h="1471034">
                  <a:moveTo>
                    <a:pt x="0" y="0"/>
                  </a:moveTo>
                  <a:lnTo>
                    <a:pt x="9119677" y="0"/>
                  </a:lnTo>
                  <a:lnTo>
                    <a:pt x="9119677" y="1471034"/>
                  </a:lnTo>
                  <a:lnTo>
                    <a:pt x="0" y="1471034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6817" y="5738202"/>
            <a:ext cx="10348865" cy="1750683"/>
          </a:xfrm>
          <a:custGeom>
            <a:avLst/>
            <a:gdLst/>
            <a:ahLst/>
            <a:cxnLst/>
            <a:rect l="l" t="t" r="r" b="b"/>
            <a:pathLst>
              <a:path w="10348865" h="1750683">
                <a:moveTo>
                  <a:pt x="0" y="0"/>
                </a:moveTo>
                <a:lnTo>
                  <a:pt x="10348865" y="0"/>
                </a:lnTo>
                <a:lnTo>
                  <a:pt x="10348865" y="1750683"/>
                </a:lnTo>
                <a:lnTo>
                  <a:pt x="0" y="1750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5417898" y="-4342"/>
            <a:ext cx="2355477" cy="2355477"/>
          </a:xfrm>
          <a:custGeom>
            <a:avLst/>
            <a:gdLst/>
            <a:ahLst/>
            <a:cxnLst/>
            <a:rect l="l" t="t" r="r" b="b"/>
            <a:pathLst>
              <a:path w="2355477" h="2355477">
                <a:moveTo>
                  <a:pt x="0" y="0"/>
                </a:moveTo>
                <a:lnTo>
                  <a:pt x="2355477" y="0"/>
                </a:lnTo>
                <a:lnTo>
                  <a:pt x="2355477" y="2355476"/>
                </a:lnTo>
                <a:lnTo>
                  <a:pt x="0" y="23554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2530647" y="3623444"/>
            <a:ext cx="4728653" cy="4728653"/>
          </a:xfrm>
          <a:custGeom>
            <a:avLst/>
            <a:gdLst/>
            <a:ahLst/>
            <a:cxnLst/>
            <a:rect l="l" t="t" r="r" b="b"/>
            <a:pathLst>
              <a:path w="4728653" h="4728653">
                <a:moveTo>
                  <a:pt x="0" y="0"/>
                </a:moveTo>
                <a:lnTo>
                  <a:pt x="4728653" y="0"/>
                </a:lnTo>
                <a:lnTo>
                  <a:pt x="4728653" y="4728653"/>
                </a:lnTo>
                <a:lnTo>
                  <a:pt x="0" y="47286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3080739" y="4162674"/>
            <a:ext cx="3639331" cy="3639331"/>
          </a:xfrm>
          <a:custGeom>
            <a:avLst/>
            <a:gdLst/>
            <a:ahLst/>
            <a:cxnLst/>
            <a:rect l="l" t="t" r="r" b="b"/>
            <a:pathLst>
              <a:path w="3639331" h="3639331">
                <a:moveTo>
                  <a:pt x="0" y="0"/>
                </a:moveTo>
                <a:lnTo>
                  <a:pt x="3639331" y="0"/>
                </a:lnTo>
                <a:lnTo>
                  <a:pt x="3639331" y="3639331"/>
                </a:lnTo>
                <a:lnTo>
                  <a:pt x="0" y="3639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514350" y="348615"/>
            <a:ext cx="1018826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YOUR ONLINE LIBRARY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4350" y="2227309"/>
            <a:ext cx="11254297" cy="1590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 well as coming to visit us, you can also access our resources </a:t>
            </a:r>
            <a:r>
              <a:rPr lang="en-US" sz="4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online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6817" y="4765357"/>
            <a:ext cx="4584779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Go to: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5275" y="5997893"/>
            <a:ext cx="8914295" cy="67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library.merseywestlancs.nhs.uk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59382"/>
            <a:ext cx="1747978" cy="1768235"/>
            <a:chOff x="0" y="0"/>
            <a:chExt cx="981948" cy="9933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1948" cy="993328"/>
            </a:xfrm>
            <a:custGeom>
              <a:avLst/>
              <a:gdLst/>
              <a:ahLst/>
              <a:cxnLst/>
              <a:rect l="l" t="t" r="r" b="b"/>
              <a:pathLst>
                <a:path w="981948" h="993328">
                  <a:moveTo>
                    <a:pt x="0" y="0"/>
                  </a:moveTo>
                  <a:lnTo>
                    <a:pt x="981948" y="0"/>
                  </a:lnTo>
                  <a:lnTo>
                    <a:pt x="981948" y="993328"/>
                  </a:lnTo>
                  <a:lnTo>
                    <a:pt x="0" y="993328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4623103"/>
            <a:ext cx="18805447" cy="2117759"/>
            <a:chOff x="0" y="0"/>
            <a:chExt cx="10564193" cy="11896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64193" cy="1189677"/>
            </a:xfrm>
            <a:custGeom>
              <a:avLst/>
              <a:gdLst/>
              <a:ahLst/>
              <a:cxnLst/>
              <a:rect l="l" t="t" r="r" b="b"/>
              <a:pathLst>
                <a:path w="10564193" h="1189677">
                  <a:moveTo>
                    <a:pt x="0" y="0"/>
                  </a:moveTo>
                  <a:lnTo>
                    <a:pt x="10564193" y="0"/>
                  </a:lnTo>
                  <a:lnTo>
                    <a:pt x="10564193" y="1189677"/>
                  </a:lnTo>
                  <a:lnTo>
                    <a:pt x="0" y="1189677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070979" y="7941896"/>
            <a:ext cx="3331375" cy="620446"/>
            <a:chOff x="0" y="0"/>
            <a:chExt cx="1871441" cy="3485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1441" cy="348543"/>
            </a:xfrm>
            <a:custGeom>
              <a:avLst/>
              <a:gdLst/>
              <a:ahLst/>
              <a:cxnLst/>
              <a:rect l="l" t="t" r="r" b="b"/>
              <a:pathLst>
                <a:path w="1871441" h="348543">
                  <a:moveTo>
                    <a:pt x="0" y="0"/>
                  </a:moveTo>
                  <a:lnTo>
                    <a:pt x="1871441" y="0"/>
                  </a:lnTo>
                  <a:lnTo>
                    <a:pt x="1871441" y="348543"/>
                  </a:lnTo>
                  <a:lnTo>
                    <a:pt x="0" y="348543"/>
                  </a:lnTo>
                  <a:close/>
                </a:path>
              </a:pathLst>
            </a:custGeom>
            <a:solidFill>
              <a:srgbClr val="58406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30410"/>
            <a:ext cx="18288000" cy="1245621"/>
            <a:chOff x="0" y="0"/>
            <a:chExt cx="10273511" cy="699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273511" cy="699743"/>
            </a:xfrm>
            <a:custGeom>
              <a:avLst/>
              <a:gdLst/>
              <a:ahLst/>
              <a:cxnLst/>
              <a:rect l="l" t="t" r="r" b="b"/>
              <a:pathLst>
                <a:path w="10273511" h="699743">
                  <a:moveTo>
                    <a:pt x="0" y="0"/>
                  </a:moveTo>
                  <a:lnTo>
                    <a:pt x="10273511" y="0"/>
                  </a:lnTo>
                  <a:lnTo>
                    <a:pt x="10273511" y="699743"/>
                  </a:lnTo>
                  <a:lnTo>
                    <a:pt x="0" y="699743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93232" y="6986466"/>
            <a:ext cx="3151752" cy="3151752"/>
          </a:xfrm>
          <a:custGeom>
            <a:avLst/>
            <a:gdLst/>
            <a:ahLst/>
            <a:cxnLst/>
            <a:rect l="l" t="t" r="r" b="b"/>
            <a:pathLst>
              <a:path w="3151752" h="3151752">
                <a:moveTo>
                  <a:pt x="0" y="0"/>
                </a:moveTo>
                <a:lnTo>
                  <a:pt x="3151752" y="0"/>
                </a:lnTo>
                <a:lnTo>
                  <a:pt x="3151752" y="3151752"/>
                </a:lnTo>
                <a:lnTo>
                  <a:pt x="0" y="3151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rot="1812448" flipH="1">
            <a:off x="4457037" y="7394670"/>
            <a:ext cx="1339939" cy="479028"/>
          </a:xfrm>
          <a:custGeom>
            <a:avLst/>
            <a:gdLst/>
            <a:ahLst/>
            <a:cxnLst/>
            <a:rect l="l" t="t" r="r" b="b"/>
            <a:pathLst>
              <a:path w="1339939" h="479028">
                <a:moveTo>
                  <a:pt x="1339939" y="0"/>
                </a:moveTo>
                <a:lnTo>
                  <a:pt x="0" y="0"/>
                </a:lnTo>
                <a:lnTo>
                  <a:pt x="0" y="479028"/>
                </a:lnTo>
                <a:lnTo>
                  <a:pt x="1339939" y="479028"/>
                </a:lnTo>
                <a:lnTo>
                  <a:pt x="133993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28700" y="7321934"/>
            <a:ext cx="2480817" cy="2480817"/>
          </a:xfrm>
          <a:custGeom>
            <a:avLst/>
            <a:gdLst/>
            <a:ahLst/>
            <a:cxnLst/>
            <a:rect l="l" t="t" r="r" b="b"/>
            <a:pathLst>
              <a:path w="2480817" h="2480817">
                <a:moveTo>
                  <a:pt x="0" y="0"/>
                </a:moveTo>
                <a:lnTo>
                  <a:pt x="2480817" y="0"/>
                </a:lnTo>
                <a:lnTo>
                  <a:pt x="2480817" y="2480817"/>
                </a:lnTo>
                <a:lnTo>
                  <a:pt x="0" y="24808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6545280" y="8528344"/>
            <a:ext cx="1560463" cy="1609874"/>
          </a:xfrm>
          <a:custGeom>
            <a:avLst/>
            <a:gdLst/>
            <a:ahLst/>
            <a:cxnLst/>
            <a:rect l="l" t="t" r="r" b="b"/>
            <a:pathLst>
              <a:path w="1560463" h="1609874">
                <a:moveTo>
                  <a:pt x="0" y="0"/>
                </a:moveTo>
                <a:lnTo>
                  <a:pt x="1560463" y="0"/>
                </a:lnTo>
                <a:lnTo>
                  <a:pt x="1560463" y="1609874"/>
                </a:lnTo>
                <a:lnTo>
                  <a:pt x="0" y="1609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4" name="Group 14"/>
          <p:cNvGrpSpPr/>
          <p:nvPr/>
        </p:nvGrpSpPr>
        <p:grpSpPr>
          <a:xfrm>
            <a:off x="12554148" y="0"/>
            <a:ext cx="5733852" cy="10287000"/>
            <a:chOff x="0" y="0"/>
            <a:chExt cx="7645136" cy="137160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 l="22130" r="22130"/>
            <a:stretch>
              <a:fillRect/>
            </a:stretch>
          </p:blipFill>
          <p:spPr>
            <a:xfrm>
              <a:off x="0" y="0"/>
              <a:ext cx="7645136" cy="137160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3327552" y="1219540"/>
            <a:ext cx="3931748" cy="7032579"/>
            <a:chOff x="0" y="0"/>
            <a:chExt cx="1458868" cy="260942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8868" cy="2609426"/>
            </a:xfrm>
            <a:custGeom>
              <a:avLst/>
              <a:gdLst/>
              <a:ahLst/>
              <a:cxnLst/>
              <a:rect l="l" t="t" r="r" b="b"/>
              <a:pathLst>
                <a:path w="1458868" h="2609426">
                  <a:moveTo>
                    <a:pt x="0" y="0"/>
                  </a:moveTo>
                  <a:lnTo>
                    <a:pt x="1458868" y="0"/>
                  </a:lnTo>
                  <a:lnTo>
                    <a:pt x="1458868" y="2609426"/>
                  </a:lnTo>
                  <a:lnTo>
                    <a:pt x="0" y="2609426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00468" y="81485"/>
            <a:ext cx="1894430" cy="1894430"/>
          </a:xfrm>
          <a:custGeom>
            <a:avLst/>
            <a:gdLst/>
            <a:ahLst/>
            <a:cxnLst/>
            <a:rect l="l" t="t" r="r" b="b"/>
            <a:pathLst>
              <a:path w="1894430" h="1894430">
                <a:moveTo>
                  <a:pt x="0" y="0"/>
                </a:moveTo>
                <a:lnTo>
                  <a:pt x="1894431" y="0"/>
                </a:lnTo>
                <a:lnTo>
                  <a:pt x="1894431" y="1894430"/>
                </a:lnTo>
                <a:lnTo>
                  <a:pt x="0" y="18944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2420915" y="373136"/>
            <a:ext cx="9949062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JOINING THE LIBRARY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0468" y="2088317"/>
            <a:ext cx="11841905" cy="181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Becoming a member allows you to use and borrow from </a:t>
            </a:r>
            <a:r>
              <a:rPr lang="en-US" sz="33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all 3 MWL Libraries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as well as from other NHS Libraries in the North West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0468" y="5067300"/>
            <a:ext cx="105024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Members can borrow </a:t>
            </a:r>
            <a:r>
              <a:rPr lang="en-US" sz="2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up to 12 books</a:t>
            </a: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 any time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0468" y="5743079"/>
            <a:ext cx="12069509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l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Books will auto-renew </a:t>
            </a:r>
            <a:r>
              <a:rPr lang="en-US" sz="29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up to a maximum of 4 times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519571" y="1580781"/>
            <a:ext cx="3547709" cy="598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  <a:spcBef>
                <a:spcPct val="0"/>
              </a:spcBef>
            </a:pPr>
            <a:r>
              <a:rPr lang="en-US" sz="30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Library membership is </a:t>
            </a:r>
            <a:r>
              <a:rPr lang="en-US" sz="307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FREE</a:t>
            </a:r>
            <a:r>
              <a:rPr lang="en-US" sz="307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and available to anyone working for, or on placement at, </a:t>
            </a:r>
            <a:r>
              <a:rPr lang="en-US" sz="307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Mersey &amp; West Lancs Teaching Hospitals NHS Trust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57070" y="8464008"/>
            <a:ext cx="8212907" cy="9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6"/>
              </a:lnSpc>
            </a:pPr>
            <a:r>
              <a:rPr lang="en-US" sz="261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scan the QR Code here to fill out an online form, or visit your MWL Library to join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353499" cy="10287000"/>
            <a:chOff x="0" y="0"/>
            <a:chExt cx="15137998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696" b="4696"/>
            <a:stretch>
              <a:fillRect/>
            </a:stretch>
          </p:blipFill>
          <p:spPr>
            <a:xfrm>
              <a:off x="0" y="0"/>
              <a:ext cx="15137998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7695404" y="7444686"/>
            <a:ext cx="10592596" cy="1523063"/>
            <a:chOff x="0" y="0"/>
            <a:chExt cx="5950522" cy="855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50522" cy="855600"/>
            </a:xfrm>
            <a:custGeom>
              <a:avLst/>
              <a:gdLst/>
              <a:ahLst/>
              <a:cxnLst/>
              <a:rect l="l" t="t" r="r" b="b"/>
              <a:pathLst>
                <a:path w="5950522" h="855600">
                  <a:moveTo>
                    <a:pt x="0" y="0"/>
                  </a:moveTo>
                  <a:lnTo>
                    <a:pt x="5950522" y="0"/>
                  </a:lnTo>
                  <a:lnTo>
                    <a:pt x="5950522" y="855600"/>
                  </a:lnTo>
                  <a:lnTo>
                    <a:pt x="0" y="85560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53499" y="0"/>
            <a:ext cx="450526" cy="2872219"/>
            <a:chOff x="0" y="0"/>
            <a:chExt cx="152400" cy="9715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400" cy="971590"/>
            </a:xfrm>
            <a:custGeom>
              <a:avLst/>
              <a:gdLst/>
              <a:ahLst/>
              <a:cxnLst/>
              <a:rect l="l" t="t" r="r" b="b"/>
              <a:pathLst>
                <a:path w="152400" h="971590">
                  <a:moveTo>
                    <a:pt x="0" y="0"/>
                  </a:moveTo>
                  <a:lnTo>
                    <a:pt x="152400" y="0"/>
                  </a:lnTo>
                  <a:lnTo>
                    <a:pt x="152400" y="971590"/>
                  </a:lnTo>
                  <a:lnTo>
                    <a:pt x="0" y="97159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31461" y="7325639"/>
            <a:ext cx="7033280" cy="1552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The Resources</a:t>
            </a:r>
          </a:p>
        </p:txBody>
      </p:sp>
      <p:sp>
        <p:nvSpPr>
          <p:cNvPr id="9" name="Freeform 9"/>
          <p:cNvSpPr/>
          <p:nvPr/>
        </p:nvSpPr>
        <p:spPr>
          <a:xfrm>
            <a:off x="8159231" y="6745396"/>
            <a:ext cx="2894032" cy="2894032"/>
          </a:xfrm>
          <a:custGeom>
            <a:avLst/>
            <a:gdLst/>
            <a:ahLst/>
            <a:cxnLst/>
            <a:rect l="l" t="t" r="r" b="b"/>
            <a:pathLst>
              <a:path w="2894032" h="2894032">
                <a:moveTo>
                  <a:pt x="0" y="0"/>
                </a:moveTo>
                <a:lnTo>
                  <a:pt x="2894031" y="0"/>
                </a:lnTo>
                <a:lnTo>
                  <a:pt x="2894031" y="2894032"/>
                </a:lnTo>
                <a:lnTo>
                  <a:pt x="0" y="2894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207"/>
            <a:ext cx="18765810" cy="1186693"/>
            <a:chOff x="0" y="0"/>
            <a:chExt cx="10541927" cy="6666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41926" cy="666640"/>
            </a:xfrm>
            <a:custGeom>
              <a:avLst/>
              <a:gdLst/>
              <a:ahLst/>
              <a:cxnLst/>
              <a:rect l="l" t="t" r="r" b="b"/>
              <a:pathLst>
                <a:path w="10541926" h="666640">
                  <a:moveTo>
                    <a:pt x="0" y="0"/>
                  </a:moveTo>
                  <a:lnTo>
                    <a:pt x="10541926" y="0"/>
                  </a:lnTo>
                  <a:lnTo>
                    <a:pt x="10541926" y="666640"/>
                  </a:lnTo>
                  <a:lnTo>
                    <a:pt x="0" y="666640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697196"/>
            <a:ext cx="18288000" cy="1589804"/>
            <a:chOff x="0" y="0"/>
            <a:chExt cx="24384000" cy="21197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45653" b="45653"/>
            <a:stretch>
              <a:fillRect/>
            </a:stretch>
          </p:blipFill>
          <p:spPr>
            <a:xfrm>
              <a:off x="0" y="0"/>
              <a:ext cx="24384000" cy="2119739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4162674"/>
            <a:ext cx="1028700" cy="6124326"/>
            <a:chOff x="0" y="0"/>
            <a:chExt cx="335159" cy="199535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5159" cy="1995355"/>
            </a:xfrm>
            <a:custGeom>
              <a:avLst/>
              <a:gdLst/>
              <a:ahLst/>
              <a:cxnLst/>
              <a:rect l="l" t="t" r="r" b="b"/>
              <a:pathLst>
                <a:path w="335159" h="1995355">
                  <a:moveTo>
                    <a:pt x="0" y="0"/>
                  </a:moveTo>
                  <a:lnTo>
                    <a:pt x="335159" y="0"/>
                  </a:lnTo>
                  <a:lnTo>
                    <a:pt x="335159" y="1995355"/>
                  </a:lnTo>
                  <a:lnTo>
                    <a:pt x="0" y="1995355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593685"/>
            <a:ext cx="18765810" cy="3026987"/>
            <a:chOff x="0" y="0"/>
            <a:chExt cx="9119676" cy="1471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19677" cy="1471034"/>
            </a:xfrm>
            <a:custGeom>
              <a:avLst/>
              <a:gdLst/>
              <a:ahLst/>
              <a:cxnLst/>
              <a:rect l="l" t="t" r="r" b="b"/>
              <a:pathLst>
                <a:path w="9119677" h="1471034">
                  <a:moveTo>
                    <a:pt x="0" y="0"/>
                  </a:moveTo>
                  <a:lnTo>
                    <a:pt x="9119677" y="0"/>
                  </a:lnTo>
                  <a:lnTo>
                    <a:pt x="9119677" y="1471034"/>
                  </a:lnTo>
                  <a:lnTo>
                    <a:pt x="0" y="1471034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450987" y="3600144"/>
            <a:ext cx="4831613" cy="4831613"/>
          </a:xfrm>
          <a:custGeom>
            <a:avLst/>
            <a:gdLst/>
            <a:ahLst/>
            <a:cxnLst/>
            <a:rect l="l" t="t" r="r" b="b"/>
            <a:pathLst>
              <a:path w="4831613" h="4831613">
                <a:moveTo>
                  <a:pt x="0" y="0"/>
                </a:moveTo>
                <a:lnTo>
                  <a:pt x="4831613" y="0"/>
                </a:lnTo>
                <a:lnTo>
                  <a:pt x="4831613" y="4831613"/>
                </a:lnTo>
                <a:lnTo>
                  <a:pt x="0" y="48316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2978599" y="4127756"/>
            <a:ext cx="3776389" cy="3776389"/>
          </a:xfrm>
          <a:custGeom>
            <a:avLst/>
            <a:gdLst/>
            <a:ahLst/>
            <a:cxnLst/>
            <a:rect l="l" t="t" r="r" b="b"/>
            <a:pathLst>
              <a:path w="3776389" h="3776389">
                <a:moveTo>
                  <a:pt x="0" y="0"/>
                </a:moveTo>
                <a:lnTo>
                  <a:pt x="3776389" y="0"/>
                </a:lnTo>
                <a:lnTo>
                  <a:pt x="3776389" y="3776389"/>
                </a:lnTo>
                <a:lnTo>
                  <a:pt x="0" y="37763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109792" y="5973829"/>
            <a:ext cx="10684037" cy="84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79"/>
              </a:lnSpc>
            </a:pPr>
            <a:r>
              <a:rPr lang="en-US" sz="46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openathens.nice.org.uk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6817" y="5738202"/>
            <a:ext cx="10348865" cy="1750683"/>
          </a:xfrm>
          <a:custGeom>
            <a:avLst/>
            <a:gdLst/>
            <a:ahLst/>
            <a:cxnLst/>
            <a:rect l="l" t="t" r="r" b="b"/>
            <a:pathLst>
              <a:path w="10348865" h="1750683">
                <a:moveTo>
                  <a:pt x="0" y="0"/>
                </a:moveTo>
                <a:lnTo>
                  <a:pt x="10348865" y="0"/>
                </a:lnTo>
                <a:lnTo>
                  <a:pt x="10348865" y="1750683"/>
                </a:lnTo>
                <a:lnTo>
                  <a:pt x="0" y="17506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5878944" y="-4342"/>
            <a:ext cx="1894430" cy="1894430"/>
          </a:xfrm>
          <a:custGeom>
            <a:avLst/>
            <a:gdLst/>
            <a:ahLst/>
            <a:cxnLst/>
            <a:rect l="l" t="t" r="r" b="b"/>
            <a:pathLst>
              <a:path w="1894430" h="1894430">
                <a:moveTo>
                  <a:pt x="0" y="0"/>
                </a:moveTo>
                <a:lnTo>
                  <a:pt x="1894431" y="0"/>
                </a:lnTo>
                <a:lnTo>
                  <a:pt x="1894431" y="1894430"/>
                </a:lnTo>
                <a:lnTo>
                  <a:pt x="0" y="18944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514350" y="212468"/>
            <a:ext cx="10188268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NHS ATHENS ACCOUNT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4350" y="2071063"/>
            <a:ext cx="12091799" cy="1529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4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will need an </a:t>
            </a:r>
            <a:r>
              <a:rPr lang="en-US" sz="42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NHS OpenAthens Account</a:t>
            </a:r>
            <a:r>
              <a:rPr lang="en-US" sz="4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access any of our electronic resources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6817" y="4765357"/>
            <a:ext cx="4584779" cy="65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</a:t>
            </a:r>
            <a:r>
              <a:rPr lang="en-US" sz="3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sign up</a:t>
            </a: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go to: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63637" y="0"/>
            <a:ext cx="5246370" cy="10264531"/>
            <a:chOff x="0" y="0"/>
            <a:chExt cx="812800" cy="1590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590244"/>
            </a:xfrm>
            <a:custGeom>
              <a:avLst/>
              <a:gdLst/>
              <a:ahLst/>
              <a:cxnLst/>
              <a:rect l="l" t="t" r="r" b="b"/>
              <a:pathLst>
                <a:path w="812800" h="1590244">
                  <a:moveTo>
                    <a:pt x="0" y="0"/>
                  </a:moveTo>
                  <a:lnTo>
                    <a:pt x="812800" y="0"/>
                  </a:lnTo>
                  <a:lnTo>
                    <a:pt x="812800" y="1590244"/>
                  </a:lnTo>
                  <a:lnTo>
                    <a:pt x="0" y="1590244"/>
                  </a:lnTo>
                  <a:close/>
                </a:path>
              </a:pathLst>
            </a:custGeom>
            <a:blipFill>
              <a:blip r:embed="rId2"/>
              <a:stretch>
                <a:fillRect l="-47825" r="-4782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60162" y="326106"/>
            <a:ext cx="18448162" cy="1362479"/>
            <a:chOff x="0" y="0"/>
            <a:chExt cx="10363484" cy="7653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363484" cy="765389"/>
            </a:xfrm>
            <a:custGeom>
              <a:avLst/>
              <a:gdLst/>
              <a:ahLst/>
              <a:cxnLst/>
              <a:rect l="l" t="t" r="r" b="b"/>
              <a:pathLst>
                <a:path w="10363484" h="765389">
                  <a:moveTo>
                    <a:pt x="0" y="0"/>
                  </a:moveTo>
                  <a:lnTo>
                    <a:pt x="10363484" y="0"/>
                  </a:lnTo>
                  <a:lnTo>
                    <a:pt x="10363484" y="765389"/>
                  </a:lnTo>
                  <a:lnTo>
                    <a:pt x="0" y="765389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815646"/>
            <a:ext cx="5556380" cy="885308"/>
            <a:chOff x="0" y="0"/>
            <a:chExt cx="3121366" cy="497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1366" cy="497333"/>
            </a:xfrm>
            <a:custGeom>
              <a:avLst/>
              <a:gdLst/>
              <a:ahLst/>
              <a:cxnLst/>
              <a:rect l="l" t="t" r="r" b="b"/>
              <a:pathLst>
                <a:path w="3121366" h="497333">
                  <a:moveTo>
                    <a:pt x="0" y="0"/>
                  </a:moveTo>
                  <a:lnTo>
                    <a:pt x="3121366" y="0"/>
                  </a:lnTo>
                  <a:lnTo>
                    <a:pt x="3121366" y="497333"/>
                  </a:lnTo>
                  <a:lnTo>
                    <a:pt x="0" y="497333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769729" y="6921707"/>
            <a:ext cx="3072241" cy="1331828"/>
            <a:chOff x="0" y="0"/>
            <a:chExt cx="1725870" cy="7481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5870" cy="748171"/>
            </a:xfrm>
            <a:custGeom>
              <a:avLst/>
              <a:gdLst/>
              <a:ahLst/>
              <a:cxnLst/>
              <a:rect l="l" t="t" r="r" b="b"/>
              <a:pathLst>
                <a:path w="1725870" h="748171">
                  <a:moveTo>
                    <a:pt x="0" y="0"/>
                  </a:moveTo>
                  <a:lnTo>
                    <a:pt x="1725870" y="0"/>
                  </a:lnTo>
                  <a:lnTo>
                    <a:pt x="1725870" y="748171"/>
                  </a:lnTo>
                  <a:lnTo>
                    <a:pt x="0" y="748171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35917" y="2126422"/>
            <a:ext cx="6237491" cy="5597753"/>
            <a:chOff x="0" y="0"/>
            <a:chExt cx="3503988" cy="314460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03988" cy="3144607"/>
            </a:xfrm>
            <a:custGeom>
              <a:avLst/>
              <a:gdLst/>
              <a:ahLst/>
              <a:cxnLst/>
              <a:rect l="l" t="t" r="r" b="b"/>
              <a:pathLst>
                <a:path w="3503988" h="3144607">
                  <a:moveTo>
                    <a:pt x="0" y="0"/>
                  </a:moveTo>
                  <a:lnTo>
                    <a:pt x="3503988" y="0"/>
                  </a:lnTo>
                  <a:lnTo>
                    <a:pt x="3503988" y="3144607"/>
                  </a:lnTo>
                  <a:lnTo>
                    <a:pt x="0" y="3144607"/>
                  </a:lnTo>
                  <a:close/>
                </a:path>
              </a:pathLst>
            </a:custGeom>
            <a:solidFill>
              <a:srgbClr val="EB9A47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44573" y="7230411"/>
            <a:ext cx="1486979" cy="1509035"/>
            <a:chOff x="0" y="0"/>
            <a:chExt cx="835329" cy="84771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35329" cy="847719"/>
            </a:xfrm>
            <a:custGeom>
              <a:avLst/>
              <a:gdLst/>
              <a:ahLst/>
              <a:cxnLst/>
              <a:rect l="l" t="t" r="r" b="b"/>
              <a:pathLst>
                <a:path w="835329" h="847719">
                  <a:moveTo>
                    <a:pt x="0" y="0"/>
                  </a:moveTo>
                  <a:lnTo>
                    <a:pt x="835329" y="0"/>
                  </a:lnTo>
                  <a:lnTo>
                    <a:pt x="835329" y="847719"/>
                  </a:lnTo>
                  <a:lnTo>
                    <a:pt x="0" y="847719"/>
                  </a:lnTo>
                  <a:close/>
                </a:path>
              </a:pathLst>
            </a:custGeom>
            <a:solidFill>
              <a:srgbClr val="4CB7C2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6650943" y="4831372"/>
            <a:ext cx="3556697" cy="3556697"/>
          </a:xfrm>
          <a:custGeom>
            <a:avLst/>
            <a:gdLst/>
            <a:ahLst/>
            <a:cxnLst/>
            <a:rect l="l" t="t" r="r" b="b"/>
            <a:pathLst>
              <a:path w="3556697" h="3556697">
                <a:moveTo>
                  <a:pt x="0" y="0"/>
                </a:moveTo>
                <a:lnTo>
                  <a:pt x="3556697" y="0"/>
                </a:lnTo>
                <a:lnTo>
                  <a:pt x="3556697" y="3556697"/>
                </a:lnTo>
                <a:lnTo>
                  <a:pt x="0" y="3556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6989443" y="9068540"/>
            <a:ext cx="3286522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Scan </a:t>
            </a: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QR code for access</a:t>
            </a:r>
          </a:p>
        </p:txBody>
      </p:sp>
      <p:sp>
        <p:nvSpPr>
          <p:cNvPr id="16" name="Freeform 16"/>
          <p:cNvSpPr/>
          <p:nvPr/>
        </p:nvSpPr>
        <p:spPr>
          <a:xfrm rot="-4868862" flipV="1">
            <a:off x="9877432" y="8895701"/>
            <a:ext cx="1339939" cy="479028"/>
          </a:xfrm>
          <a:custGeom>
            <a:avLst/>
            <a:gdLst/>
            <a:ahLst/>
            <a:cxnLst/>
            <a:rect l="l" t="t" r="r" b="b"/>
            <a:pathLst>
              <a:path w="1339939" h="479028">
                <a:moveTo>
                  <a:pt x="0" y="479028"/>
                </a:moveTo>
                <a:lnTo>
                  <a:pt x="1339939" y="479028"/>
                </a:lnTo>
                <a:lnTo>
                  <a:pt x="1339939" y="0"/>
                </a:lnTo>
                <a:lnTo>
                  <a:pt x="0" y="0"/>
                </a:lnTo>
                <a:lnTo>
                  <a:pt x="0" y="47902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6989443" y="5143500"/>
            <a:ext cx="2841429" cy="2841429"/>
          </a:xfrm>
          <a:custGeom>
            <a:avLst/>
            <a:gdLst/>
            <a:ahLst/>
            <a:cxnLst/>
            <a:rect l="l" t="t" r="r" b="b"/>
            <a:pathLst>
              <a:path w="2841429" h="2841429">
                <a:moveTo>
                  <a:pt x="0" y="0"/>
                </a:moveTo>
                <a:lnTo>
                  <a:pt x="2841429" y="0"/>
                </a:lnTo>
                <a:lnTo>
                  <a:pt x="2841429" y="2841429"/>
                </a:lnTo>
                <a:lnTo>
                  <a:pt x="0" y="28414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352057" y="7724175"/>
            <a:ext cx="2315520" cy="2315520"/>
          </a:xfrm>
          <a:custGeom>
            <a:avLst/>
            <a:gdLst/>
            <a:ahLst/>
            <a:cxnLst/>
            <a:rect l="l" t="t" r="r" b="b"/>
            <a:pathLst>
              <a:path w="2315520" h="2315520">
                <a:moveTo>
                  <a:pt x="0" y="0"/>
                </a:moveTo>
                <a:lnTo>
                  <a:pt x="2315520" y="0"/>
                </a:lnTo>
                <a:lnTo>
                  <a:pt x="2315520" y="2315520"/>
                </a:lnTo>
                <a:lnTo>
                  <a:pt x="0" y="2315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462670" y="348615"/>
            <a:ext cx="16090893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80"/>
              </a:lnSpc>
            </a:pPr>
            <a:r>
              <a:rPr lang="en-US" sz="7200">
                <a:solidFill>
                  <a:srgbClr val="000000"/>
                </a:solidFill>
                <a:latin typeface="Antonio"/>
                <a:ea typeface="Antonio"/>
                <a:cs typeface="Antonio"/>
                <a:sym typeface="Antonio"/>
              </a:rPr>
              <a:t>BOOKS &amp; EBOOKS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19634" y="2540879"/>
            <a:ext cx="5880064" cy="260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3"/>
              </a:lnSpc>
              <a:spcBef>
                <a:spcPct val="0"/>
              </a:spcBef>
            </a:pPr>
            <a:r>
              <a:rPr lang="en-US" sz="365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can also  borrow any titles you need from </a:t>
            </a:r>
            <a:r>
              <a:rPr lang="en-US" sz="365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other NHS Libraries </a:t>
            </a:r>
            <a:r>
              <a:rPr lang="en-US" sz="3659" b="1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in the NoW consortium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83449" y="5940865"/>
            <a:ext cx="4342427" cy="103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Over 200,000 titles currently available!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62670" y="2002597"/>
            <a:ext cx="10324591" cy="143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currently hold over </a:t>
            </a:r>
            <a:r>
              <a:rPr lang="en-US" sz="4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9000 </a:t>
            </a:r>
            <a:r>
              <a:rPr lang="en-US" sz="4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books in stock, over all sites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2670" y="3853814"/>
            <a:ext cx="9813295" cy="1289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 addition we have thousands more available as </a:t>
            </a:r>
            <a:r>
              <a:rPr lang="en-US" sz="359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eBooks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2670" y="5940865"/>
            <a:ext cx="509371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online catalogue is available from the Library website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Custom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Antonio</vt:lpstr>
      <vt:lpstr>Poppins Medium</vt:lpstr>
      <vt:lpstr>Calibri</vt:lpstr>
      <vt:lpstr>Poppins</vt:lpstr>
      <vt:lpstr>Arial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Induction NEW</dc:title>
  <dc:creator>Burns, Stephanie</dc:creator>
  <cp:lastModifiedBy>Stephanie Burns</cp:lastModifiedBy>
  <cp:revision>1</cp:revision>
  <dcterms:created xsi:type="dcterms:W3CDTF">2006-08-16T00:00:00Z</dcterms:created>
  <dcterms:modified xsi:type="dcterms:W3CDTF">2026-02-19T08:53:28Z</dcterms:modified>
  <dc:identifier>DAHBwEwezsU</dc:identifier>
</cp:coreProperties>
</file>